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Aldrich"/>
      <p:regular r:id="rId29"/>
    </p:embeddedFont>
    <p:embeddedFont>
      <p:font typeface="Advent Pro Medium"/>
      <p:regular r:id="rId30"/>
      <p:bold r:id="rId31"/>
      <p:italic r:id="rId32"/>
      <p:boldItalic r:id="rId33"/>
    </p:embeddedFont>
    <p:embeddedFont>
      <p:font typeface="Advent Pr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CB3605-4C49-41E9-B650-D3543023B945}">
  <a:tblStyle styleId="{EECB3605-4C49-41E9-B650-D3543023B94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ldrich-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dventProMedium-bold.fntdata"/><Relationship Id="rId30" Type="http://schemas.openxmlformats.org/officeDocument/2006/relationships/font" Target="fonts/AdventProMedium-regular.fntdata"/><Relationship Id="rId11" Type="http://schemas.openxmlformats.org/officeDocument/2006/relationships/slide" Target="slides/slide6.xml"/><Relationship Id="rId33" Type="http://schemas.openxmlformats.org/officeDocument/2006/relationships/font" Target="fonts/AdventProMedium-boldItalic.fntdata"/><Relationship Id="rId10" Type="http://schemas.openxmlformats.org/officeDocument/2006/relationships/slide" Target="slides/slide5.xml"/><Relationship Id="rId32" Type="http://schemas.openxmlformats.org/officeDocument/2006/relationships/font" Target="fonts/AdventProMedium-italic.fntdata"/><Relationship Id="rId13" Type="http://schemas.openxmlformats.org/officeDocument/2006/relationships/slide" Target="slides/slide8.xml"/><Relationship Id="rId35" Type="http://schemas.openxmlformats.org/officeDocument/2006/relationships/font" Target="fonts/AdventPro-bold.fntdata"/><Relationship Id="rId12" Type="http://schemas.openxmlformats.org/officeDocument/2006/relationships/slide" Target="slides/slide7.xml"/><Relationship Id="rId34" Type="http://schemas.openxmlformats.org/officeDocument/2006/relationships/font" Target="fonts/AdventPro-regular.fntdata"/><Relationship Id="rId15" Type="http://schemas.openxmlformats.org/officeDocument/2006/relationships/slide" Target="slides/slide10.xml"/><Relationship Id="rId37" Type="http://schemas.openxmlformats.org/officeDocument/2006/relationships/font" Target="fonts/AdventPro-boldItalic.fntdata"/><Relationship Id="rId14" Type="http://schemas.openxmlformats.org/officeDocument/2006/relationships/slide" Target="slides/slide9.xml"/><Relationship Id="rId36" Type="http://schemas.openxmlformats.org/officeDocument/2006/relationships/font" Target="fonts/AdventPr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98643e8b9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98643e8b9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98643e8b9_2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a98643e8b9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a98643e8b9_2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a98643e8b9_2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98643e8b9_2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a98643e8b9_2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a98643e8b9_2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a98643e8b9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a98643e8b9_2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a98643e8b9_2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a98643e8b9_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a98643e8b9_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a98643e8b9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a98643e8b9_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a98643e8b9_2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a98643e8b9_2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a98643e8b9_2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a98643e8b9_2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27bbd27d8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27bbd27d8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a98643e8b9_2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a98643e8b9_2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a98643e8b9_2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a98643e8b9_2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a98643e8b9_2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a98643e8b9_2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a98643e8b9_2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a98643e8b9_2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a98643e8b9_2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a98643e8b9_2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a982b42dd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a982b42dd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a982b42d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982b42d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27bbd27d8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27bbd27d8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98643e8b9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98643e8b9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a98643e8b9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a98643e8b9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a98643e8b9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a98643e8b9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6.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0" name="Google Shape;10;p2"/>
          <p:cNvSpPr txBox="1"/>
          <p:nvPr>
            <p:ph type="ctrTitle"/>
          </p:nvPr>
        </p:nvSpPr>
        <p:spPr>
          <a:xfrm>
            <a:off x="2092225" y="873680"/>
            <a:ext cx="4959300" cy="29109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092475" y="3890443"/>
            <a:ext cx="4959300" cy="470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atin typeface="Advent Pro"/>
                <a:ea typeface="Advent Pro"/>
                <a:cs typeface="Advent Pro"/>
                <a:sym typeface="Advent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9" name="Shape 69"/>
        <p:cNvGrpSpPr/>
        <p:nvPr/>
      </p:nvGrpSpPr>
      <p:grpSpPr>
        <a:xfrm>
          <a:off x="0" y="0"/>
          <a:ext cx="0" cy="0"/>
          <a:chOff x="0" y="0"/>
          <a:chExt cx="0" cy="0"/>
        </a:xfrm>
      </p:grpSpPr>
      <p:pic>
        <p:nvPicPr>
          <p:cNvPr id="70" name="Google Shape;70;p11"/>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71" name="Google Shape;71;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2" name="Google Shape;72;p11"/>
          <p:cNvSpPr txBox="1"/>
          <p:nvPr>
            <p:ph idx="1" type="subTitle"/>
          </p:nvPr>
        </p:nvSpPr>
        <p:spPr>
          <a:xfrm>
            <a:off x="2197650" y="3078475"/>
            <a:ext cx="4748700" cy="408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3" name="Shape 7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pic>
        <p:nvPicPr>
          <p:cNvPr id="15" name="Google Shape;15;p3"/>
          <p:cNvPicPr preferRelativeResize="0"/>
          <p:nvPr/>
        </p:nvPicPr>
        <p:blipFill>
          <a:blip r:embed="rId3">
            <a:alphaModFix/>
          </a:blip>
          <a:stretch>
            <a:fillRect/>
          </a:stretch>
        </p:blipFill>
        <p:spPr>
          <a:xfrm rot="-5400000">
            <a:off x="-2363475" y="1273964"/>
            <a:ext cx="4400440" cy="2595572"/>
          </a:xfrm>
          <a:prstGeom prst="rect">
            <a:avLst/>
          </a:prstGeom>
          <a:noFill/>
          <a:ln>
            <a:noFill/>
          </a:ln>
        </p:spPr>
      </p:pic>
      <p:grpSp>
        <p:nvGrpSpPr>
          <p:cNvPr id="16" name="Google Shape;16;p3"/>
          <p:cNvGrpSpPr/>
          <p:nvPr/>
        </p:nvGrpSpPr>
        <p:grpSpPr>
          <a:xfrm>
            <a:off x="938675" y="215450"/>
            <a:ext cx="1660050" cy="554100"/>
            <a:chOff x="938675" y="215450"/>
            <a:chExt cx="1660050" cy="554100"/>
          </a:xfrm>
        </p:grpSpPr>
        <p:sp>
          <p:nvSpPr>
            <p:cNvPr id="17" name="Google Shape;17;p3"/>
            <p:cNvSpPr/>
            <p:nvPr/>
          </p:nvSpPr>
          <p:spPr>
            <a:xfrm>
              <a:off x="938675" y="215450"/>
              <a:ext cx="600900" cy="554100"/>
            </a:xfrm>
            <a:prstGeom prst="chevron">
              <a:avLst>
                <a:gd fmla="val 50000" name="adj"/>
              </a:avLst>
            </a:prstGeom>
            <a:noFill/>
            <a:ln cap="flat" cmpd="sng" w="9525">
              <a:solidFill>
                <a:srgbClr val="00AB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1458650" y="215450"/>
              <a:ext cx="600900" cy="554100"/>
            </a:xfrm>
            <a:prstGeom prst="chevron">
              <a:avLst>
                <a:gd fmla="val 50000" name="adj"/>
              </a:avLst>
            </a:prstGeom>
            <a:noFill/>
            <a:ln cap="flat" cmpd="sng" w="9525">
              <a:solidFill>
                <a:srgbClr val="00AB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1997825" y="215450"/>
              <a:ext cx="600900" cy="554100"/>
            </a:xfrm>
            <a:prstGeom prst="chevron">
              <a:avLst>
                <a:gd fmla="val 50000" name="adj"/>
              </a:avLst>
            </a:prstGeom>
            <a:noFill/>
            <a:ln cap="flat" cmpd="sng" w="9525">
              <a:solidFill>
                <a:srgbClr val="00AB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pic>
        <p:nvPicPr>
          <p:cNvPr id="21" name="Google Shape;21;p4"/>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22" name="Google Shape;22;p4"/>
          <p:cNvPicPr preferRelativeResize="0"/>
          <p:nvPr/>
        </p:nvPicPr>
        <p:blipFill>
          <a:blip r:embed="rId3">
            <a:alphaModFix/>
          </a:blip>
          <a:stretch>
            <a:fillRect/>
          </a:stretch>
        </p:blipFill>
        <p:spPr>
          <a:xfrm rot="-8100003">
            <a:off x="-1932600" y="3729828"/>
            <a:ext cx="4400439" cy="2595571"/>
          </a:xfrm>
          <a:prstGeom prst="rect">
            <a:avLst/>
          </a:prstGeom>
          <a:noFill/>
          <a:ln>
            <a:noFill/>
          </a:ln>
        </p:spPr>
      </p:pic>
      <p:sp>
        <p:nvSpPr>
          <p:cNvPr id="23" name="Google Shape;23;p4"/>
          <p:cNvSpPr txBox="1"/>
          <p:nvPr>
            <p:ph type="title"/>
          </p:nvPr>
        </p:nvSpPr>
        <p:spPr>
          <a:xfrm>
            <a:off x="713225" y="536450"/>
            <a:ext cx="6894900" cy="1017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4"/>
          <p:cNvSpPr txBox="1"/>
          <p:nvPr>
            <p:ph idx="1" type="body"/>
          </p:nvPr>
        </p:nvSpPr>
        <p:spPr>
          <a:xfrm>
            <a:off x="982650" y="1945475"/>
            <a:ext cx="7178700" cy="2375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1"/>
              </a:buClr>
              <a:buSzPts val="1200"/>
              <a:buChar char="●"/>
              <a:defRPr/>
            </a:lvl1pPr>
            <a:lvl2pPr indent="-304800" lvl="1" marL="914400">
              <a:spcBef>
                <a:spcPts val="0"/>
              </a:spcBef>
              <a:spcAft>
                <a:spcPts val="0"/>
              </a:spcAft>
              <a:buClr>
                <a:schemeClr val="accent1"/>
              </a:buClr>
              <a:buSzPts val="1200"/>
              <a:buFont typeface="Roboto Condensed Light"/>
              <a:buChar char="○"/>
              <a:defRPr/>
            </a:lvl2pPr>
            <a:lvl3pPr indent="-304800" lvl="2" marL="1371600">
              <a:spcBef>
                <a:spcPts val="0"/>
              </a:spcBef>
              <a:spcAft>
                <a:spcPts val="0"/>
              </a:spcAft>
              <a:buClr>
                <a:srgbClr val="434343"/>
              </a:buClr>
              <a:buSzPts val="1200"/>
              <a:buFont typeface="Roboto Condensed Light"/>
              <a:buChar char="■"/>
              <a:defRPr/>
            </a:lvl3pPr>
            <a:lvl4pPr indent="-304800" lvl="3" marL="1828800">
              <a:spcBef>
                <a:spcPts val="0"/>
              </a:spcBef>
              <a:spcAft>
                <a:spcPts val="0"/>
              </a:spcAft>
              <a:buClr>
                <a:srgbClr val="434343"/>
              </a:buClr>
              <a:buSzPts val="1200"/>
              <a:buFont typeface="Roboto Condensed Light"/>
              <a:buChar char="●"/>
              <a:defRPr/>
            </a:lvl4pPr>
            <a:lvl5pPr indent="-304800" lvl="4" marL="2286000">
              <a:spcBef>
                <a:spcPts val="0"/>
              </a:spcBef>
              <a:spcAft>
                <a:spcPts val="0"/>
              </a:spcAft>
              <a:buClr>
                <a:srgbClr val="434343"/>
              </a:buClr>
              <a:buSzPts val="1200"/>
              <a:buFont typeface="Roboto Condensed Light"/>
              <a:buChar char="○"/>
              <a:defRPr/>
            </a:lvl5pPr>
            <a:lvl6pPr indent="-304800" lvl="5" marL="2743200">
              <a:spcBef>
                <a:spcPts val="0"/>
              </a:spcBef>
              <a:spcAft>
                <a:spcPts val="0"/>
              </a:spcAft>
              <a:buClr>
                <a:srgbClr val="434343"/>
              </a:buClr>
              <a:buSzPts val="1200"/>
              <a:buFont typeface="Roboto Condensed Light"/>
              <a:buChar char="■"/>
              <a:defRPr/>
            </a:lvl6pPr>
            <a:lvl7pPr indent="-304800" lvl="6" marL="3200400">
              <a:spcBef>
                <a:spcPts val="0"/>
              </a:spcBef>
              <a:spcAft>
                <a:spcPts val="0"/>
              </a:spcAft>
              <a:buClr>
                <a:srgbClr val="434343"/>
              </a:buClr>
              <a:buSzPts val="1200"/>
              <a:buFont typeface="Roboto Condensed Light"/>
              <a:buChar char="●"/>
              <a:defRPr/>
            </a:lvl7pPr>
            <a:lvl8pPr indent="-304800" lvl="7" marL="3657600">
              <a:spcBef>
                <a:spcPts val="0"/>
              </a:spcBef>
              <a:spcAft>
                <a:spcPts val="0"/>
              </a:spcAft>
              <a:buClr>
                <a:srgbClr val="434343"/>
              </a:buClr>
              <a:buSzPts val="1200"/>
              <a:buFont typeface="Roboto Condensed Light"/>
              <a:buChar char="○"/>
              <a:defRPr/>
            </a:lvl8pPr>
            <a:lvl9pPr indent="-304800" lvl="8" marL="4114800">
              <a:spcBef>
                <a:spcPts val="0"/>
              </a:spcBef>
              <a:spcAft>
                <a:spcPts val="0"/>
              </a:spcAft>
              <a:buClr>
                <a:srgbClr val="434343"/>
              </a:buClr>
              <a:buSzPts val="1200"/>
              <a:buFont typeface="Roboto Condensed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pic>
        <p:nvPicPr>
          <p:cNvPr id="26" name="Google Shape;26;p5"/>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7" name="Google Shape;27;p5"/>
          <p:cNvSpPr txBox="1"/>
          <p:nvPr>
            <p:ph type="title"/>
          </p:nvPr>
        </p:nvSpPr>
        <p:spPr>
          <a:xfrm>
            <a:off x="713225" y="536450"/>
            <a:ext cx="7717500" cy="565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grpSp>
        <p:nvGrpSpPr>
          <p:cNvPr id="30" name="Google Shape;30;p5"/>
          <p:cNvGrpSpPr/>
          <p:nvPr/>
        </p:nvGrpSpPr>
        <p:grpSpPr>
          <a:xfrm>
            <a:off x="720025" y="4331513"/>
            <a:ext cx="1660050" cy="554100"/>
            <a:chOff x="439750" y="360325"/>
            <a:chExt cx="1660050" cy="554100"/>
          </a:xfrm>
        </p:grpSpPr>
        <p:sp>
          <p:nvSpPr>
            <p:cNvPr id="31" name="Google Shape;31;p5"/>
            <p:cNvSpPr/>
            <p:nvPr/>
          </p:nvSpPr>
          <p:spPr>
            <a:xfrm>
              <a:off x="439750" y="360325"/>
              <a:ext cx="600900" cy="554100"/>
            </a:xfrm>
            <a:prstGeom prst="chevron">
              <a:avLst>
                <a:gd fmla="val 50000" name="adj"/>
              </a:avLst>
            </a:prstGeom>
            <a:noFill/>
            <a:ln cap="flat" cmpd="sng" w="9525">
              <a:solidFill>
                <a:srgbClr val="00AB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959725" y="360325"/>
              <a:ext cx="600900" cy="554100"/>
            </a:xfrm>
            <a:prstGeom prst="chevron">
              <a:avLst>
                <a:gd fmla="val 50000" name="adj"/>
              </a:avLst>
            </a:prstGeom>
            <a:noFill/>
            <a:ln cap="flat" cmpd="sng" w="9525">
              <a:solidFill>
                <a:srgbClr val="00AB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1498900" y="360325"/>
              <a:ext cx="600900" cy="554100"/>
            </a:xfrm>
            <a:prstGeom prst="chevron">
              <a:avLst>
                <a:gd fmla="val 50000" name="adj"/>
              </a:avLst>
            </a:prstGeom>
            <a:noFill/>
            <a:ln cap="flat" cmpd="sng" w="9525">
              <a:solidFill>
                <a:srgbClr val="00AB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pic>
        <p:nvPicPr>
          <p:cNvPr id="35" name="Google Shape;35;p6"/>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6" name="Google Shape;36;p6"/>
          <p:cNvSpPr txBox="1"/>
          <p:nvPr>
            <p:ph type="title"/>
          </p:nvPr>
        </p:nvSpPr>
        <p:spPr>
          <a:xfrm>
            <a:off x="713225" y="536450"/>
            <a:ext cx="7717500" cy="5655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37" name="Google Shape;37;p6"/>
          <p:cNvPicPr preferRelativeResize="0"/>
          <p:nvPr/>
        </p:nvPicPr>
        <p:blipFill>
          <a:blip r:embed="rId3">
            <a:alphaModFix/>
          </a:blip>
          <a:stretch>
            <a:fillRect/>
          </a:stretch>
        </p:blipFill>
        <p:spPr>
          <a:xfrm rot="2700003">
            <a:off x="7065474" y="-1392003"/>
            <a:ext cx="4916873" cy="3637251"/>
          </a:xfrm>
          <a:prstGeom prst="rect">
            <a:avLst/>
          </a:prstGeom>
          <a:noFill/>
          <a:ln>
            <a:noFill/>
          </a:ln>
        </p:spPr>
      </p:pic>
      <p:pic>
        <p:nvPicPr>
          <p:cNvPr id="38" name="Google Shape;38;p6"/>
          <p:cNvPicPr preferRelativeResize="0"/>
          <p:nvPr/>
        </p:nvPicPr>
        <p:blipFill>
          <a:blip r:embed="rId3">
            <a:alphaModFix/>
          </a:blip>
          <a:stretch>
            <a:fillRect/>
          </a:stretch>
        </p:blipFill>
        <p:spPr>
          <a:xfrm flipH="1" rot="-2700003">
            <a:off x="-2868427" y="-1392003"/>
            <a:ext cx="4916873" cy="3637251"/>
          </a:xfrm>
          <a:prstGeom prst="rect">
            <a:avLst/>
          </a:prstGeom>
          <a:noFill/>
          <a:ln>
            <a:noFill/>
          </a:ln>
        </p:spPr>
      </p:pic>
      <p:pic>
        <p:nvPicPr>
          <p:cNvPr id="39" name="Google Shape;39;p6"/>
          <p:cNvPicPr preferRelativeResize="0"/>
          <p:nvPr/>
        </p:nvPicPr>
        <p:blipFill>
          <a:blip r:embed="rId3">
            <a:alphaModFix/>
          </a:blip>
          <a:stretch>
            <a:fillRect/>
          </a:stretch>
        </p:blipFill>
        <p:spPr>
          <a:xfrm flipH="1" rot="-8100000">
            <a:off x="-3058917" y="2668693"/>
            <a:ext cx="4916876" cy="3637251"/>
          </a:xfrm>
          <a:prstGeom prst="rect">
            <a:avLst/>
          </a:prstGeom>
          <a:noFill/>
          <a:ln>
            <a:noFill/>
          </a:ln>
        </p:spPr>
      </p:pic>
      <p:pic>
        <p:nvPicPr>
          <p:cNvPr id="40" name="Google Shape;40;p6"/>
          <p:cNvPicPr preferRelativeResize="0"/>
          <p:nvPr/>
        </p:nvPicPr>
        <p:blipFill>
          <a:blip r:embed="rId3">
            <a:alphaModFix/>
          </a:blip>
          <a:stretch>
            <a:fillRect/>
          </a:stretch>
        </p:blipFill>
        <p:spPr>
          <a:xfrm rot="8100000">
            <a:off x="7286033" y="2668693"/>
            <a:ext cx="4916876" cy="36372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pic>
        <p:nvPicPr>
          <p:cNvPr id="42" name="Google Shape;42;p7"/>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43" name="Google Shape;43;p7"/>
          <p:cNvPicPr preferRelativeResize="0"/>
          <p:nvPr/>
        </p:nvPicPr>
        <p:blipFill>
          <a:blip r:embed="rId3">
            <a:alphaModFix/>
          </a:blip>
          <a:stretch>
            <a:fillRect/>
          </a:stretch>
        </p:blipFill>
        <p:spPr>
          <a:xfrm rot="8099999">
            <a:off x="-4038473" y="-3812434"/>
            <a:ext cx="7657250" cy="8935621"/>
          </a:xfrm>
          <a:prstGeom prst="rect">
            <a:avLst/>
          </a:prstGeom>
          <a:noFill/>
          <a:ln>
            <a:noFill/>
          </a:ln>
        </p:spPr>
      </p:pic>
      <p:pic>
        <p:nvPicPr>
          <p:cNvPr id="44" name="Google Shape;44;p7"/>
          <p:cNvPicPr preferRelativeResize="0"/>
          <p:nvPr/>
        </p:nvPicPr>
        <p:blipFill>
          <a:blip r:embed="rId4">
            <a:alphaModFix/>
          </a:blip>
          <a:stretch>
            <a:fillRect/>
          </a:stretch>
        </p:blipFill>
        <p:spPr>
          <a:xfrm flipH="1" rot="493135">
            <a:off x="7547268" y="-817276"/>
            <a:ext cx="2675654" cy="2713553"/>
          </a:xfrm>
          <a:prstGeom prst="rect">
            <a:avLst/>
          </a:prstGeom>
          <a:noFill/>
          <a:ln>
            <a:noFill/>
          </a:ln>
        </p:spPr>
      </p:pic>
      <p:sp>
        <p:nvSpPr>
          <p:cNvPr id="45" name="Google Shape;45;p7"/>
          <p:cNvSpPr txBox="1"/>
          <p:nvPr>
            <p:ph type="title"/>
          </p:nvPr>
        </p:nvSpPr>
        <p:spPr>
          <a:xfrm>
            <a:off x="713225" y="536450"/>
            <a:ext cx="7717500" cy="565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7"/>
          <p:cNvSpPr txBox="1"/>
          <p:nvPr>
            <p:ph idx="1" type="subTitle"/>
          </p:nvPr>
        </p:nvSpPr>
        <p:spPr>
          <a:xfrm>
            <a:off x="2197650" y="3078475"/>
            <a:ext cx="4748700" cy="40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 name="Shape 47"/>
        <p:cNvGrpSpPr/>
        <p:nvPr/>
      </p:nvGrpSpPr>
      <p:grpSpPr>
        <a:xfrm>
          <a:off x="0" y="0"/>
          <a:ext cx="0" cy="0"/>
          <a:chOff x="0" y="0"/>
          <a:chExt cx="0" cy="0"/>
        </a:xfrm>
      </p:grpSpPr>
      <p:pic>
        <p:nvPicPr>
          <p:cNvPr id="48" name="Google Shape;48;p8"/>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49" name="Google Shape;49;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50" name="Google Shape;50;p8"/>
          <p:cNvGrpSpPr/>
          <p:nvPr/>
        </p:nvGrpSpPr>
        <p:grpSpPr>
          <a:xfrm rot="5400000">
            <a:off x="4173082" y="3083650"/>
            <a:ext cx="786600" cy="2666275"/>
            <a:chOff x="8357395" y="2343975"/>
            <a:chExt cx="786600" cy="2666275"/>
          </a:xfrm>
        </p:grpSpPr>
        <p:sp>
          <p:nvSpPr>
            <p:cNvPr id="51" name="Google Shape;51;p8"/>
            <p:cNvSpPr/>
            <p:nvPr/>
          </p:nvSpPr>
          <p:spPr>
            <a:xfrm>
              <a:off x="8357395" y="2343975"/>
              <a:ext cx="786600" cy="786900"/>
            </a:xfrm>
            <a:prstGeom prst="mathMultiply">
              <a:avLst>
                <a:gd fmla="val 23520" name="adj1"/>
              </a:avLst>
            </a:prstGeom>
            <a:noFill/>
            <a:ln cap="flat" cmpd="sng" w="9525">
              <a:solidFill>
                <a:srgbClr val="00AB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8357395" y="2970433"/>
              <a:ext cx="786600" cy="786900"/>
            </a:xfrm>
            <a:prstGeom prst="mathMultiply">
              <a:avLst>
                <a:gd fmla="val 23520" name="adj1"/>
              </a:avLst>
            </a:prstGeom>
            <a:noFill/>
            <a:ln cap="flat" cmpd="sng" w="9525">
              <a:solidFill>
                <a:srgbClr val="00AB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8357395" y="3596892"/>
              <a:ext cx="786600" cy="786900"/>
            </a:xfrm>
            <a:prstGeom prst="mathMultiply">
              <a:avLst>
                <a:gd fmla="val 23520" name="adj1"/>
              </a:avLst>
            </a:prstGeom>
            <a:noFill/>
            <a:ln cap="flat" cmpd="sng" w="9525">
              <a:solidFill>
                <a:srgbClr val="00AB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a:off x="8357395" y="4223350"/>
              <a:ext cx="786600" cy="786900"/>
            </a:xfrm>
            <a:prstGeom prst="mathMultiply">
              <a:avLst>
                <a:gd fmla="val 23520" name="adj1"/>
              </a:avLst>
            </a:prstGeom>
            <a:noFill/>
            <a:ln cap="flat" cmpd="sng" w="9525">
              <a:solidFill>
                <a:srgbClr val="00AB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pic>
        <p:nvPicPr>
          <p:cNvPr id="56" name="Google Shape;56;p9"/>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57" name="Google Shape;57;p9"/>
          <p:cNvPicPr preferRelativeResize="0"/>
          <p:nvPr/>
        </p:nvPicPr>
        <p:blipFill>
          <a:blip r:embed="rId3">
            <a:alphaModFix/>
          </a:blip>
          <a:stretch>
            <a:fillRect/>
          </a:stretch>
        </p:blipFill>
        <p:spPr>
          <a:xfrm flipH="1">
            <a:off x="-3615437" y="-361900"/>
            <a:ext cx="8812037" cy="6518674"/>
          </a:xfrm>
          <a:prstGeom prst="rect">
            <a:avLst/>
          </a:prstGeom>
          <a:noFill/>
          <a:ln>
            <a:noFill/>
          </a:ln>
        </p:spPr>
      </p:pic>
      <p:grpSp>
        <p:nvGrpSpPr>
          <p:cNvPr id="58" name="Google Shape;58;p9"/>
          <p:cNvGrpSpPr/>
          <p:nvPr/>
        </p:nvGrpSpPr>
        <p:grpSpPr>
          <a:xfrm rot="5400000">
            <a:off x="7055395" y="3156100"/>
            <a:ext cx="786600" cy="2666275"/>
            <a:chOff x="8357395" y="2343975"/>
            <a:chExt cx="786600" cy="2666275"/>
          </a:xfrm>
        </p:grpSpPr>
        <p:sp>
          <p:nvSpPr>
            <p:cNvPr id="59" name="Google Shape;59;p9"/>
            <p:cNvSpPr/>
            <p:nvPr/>
          </p:nvSpPr>
          <p:spPr>
            <a:xfrm>
              <a:off x="8357395" y="2343975"/>
              <a:ext cx="786600" cy="786900"/>
            </a:xfrm>
            <a:prstGeom prst="mathMultiply">
              <a:avLst>
                <a:gd fmla="val 23520" name="adj1"/>
              </a:avLst>
            </a:prstGeom>
            <a:noFill/>
            <a:ln cap="flat" cmpd="sng" w="9525">
              <a:solidFill>
                <a:srgbClr val="00AB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a:off x="8357395" y="2970433"/>
              <a:ext cx="786600" cy="786900"/>
            </a:xfrm>
            <a:prstGeom prst="mathMultiply">
              <a:avLst>
                <a:gd fmla="val 23520" name="adj1"/>
              </a:avLst>
            </a:prstGeom>
            <a:noFill/>
            <a:ln cap="flat" cmpd="sng" w="9525">
              <a:solidFill>
                <a:srgbClr val="00AB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a:off x="8357395" y="3596892"/>
              <a:ext cx="786600" cy="786900"/>
            </a:xfrm>
            <a:prstGeom prst="mathMultiply">
              <a:avLst>
                <a:gd fmla="val 23520" name="adj1"/>
              </a:avLst>
            </a:prstGeom>
            <a:noFill/>
            <a:ln cap="flat" cmpd="sng" w="9525">
              <a:solidFill>
                <a:srgbClr val="00AB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p:nvPr/>
          </p:nvSpPr>
          <p:spPr>
            <a:xfrm>
              <a:off x="8357395" y="4223350"/>
              <a:ext cx="786600" cy="786900"/>
            </a:xfrm>
            <a:prstGeom prst="mathMultiply">
              <a:avLst>
                <a:gd fmla="val 23520" name="adj1"/>
              </a:avLst>
            </a:prstGeom>
            <a:noFill/>
            <a:ln cap="flat" cmpd="sng" w="9525">
              <a:solidFill>
                <a:srgbClr val="00AB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 name="Google Shape;63;p9"/>
          <p:cNvPicPr preferRelativeResize="0"/>
          <p:nvPr/>
        </p:nvPicPr>
        <p:blipFill>
          <a:blip r:embed="rId4">
            <a:alphaModFix/>
          </a:blip>
          <a:stretch>
            <a:fillRect/>
          </a:stretch>
        </p:blipFill>
        <p:spPr>
          <a:xfrm flipH="1">
            <a:off x="7092947" y="-628300"/>
            <a:ext cx="2675651" cy="2713550"/>
          </a:xfrm>
          <a:prstGeom prst="rect">
            <a:avLst/>
          </a:prstGeom>
          <a:noFill/>
          <a:ln>
            <a:noFill/>
          </a:ln>
        </p:spPr>
      </p:pic>
      <p:sp>
        <p:nvSpPr>
          <p:cNvPr id="64" name="Google Shape;6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5" name="Google Shape;6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pic>
        <p:nvPicPr>
          <p:cNvPr id="67" name="Google Shape;67;p10"/>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68" name="Google Shape;68;p10"/>
          <p:cNvSpPr txBox="1"/>
          <p:nvPr>
            <p:ph idx="1" type="body"/>
          </p:nvPr>
        </p:nvSpPr>
        <p:spPr>
          <a:xfrm>
            <a:off x="713225" y="395772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800"/>
              <a:buFont typeface="Aldrich"/>
              <a:buNone/>
              <a:defRPr sz="2800">
                <a:latin typeface="Aldrich"/>
                <a:ea typeface="Aldrich"/>
                <a:cs typeface="Aldrich"/>
                <a:sym typeface="Aldrich"/>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2"/>
            </a:gs>
            <a:gs pos="100000">
              <a:schemeClr val="dk2"/>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6450"/>
            <a:ext cx="7717500" cy="5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1pPr>
            <a:lvl2pPr lvl="1">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2pPr>
            <a:lvl3pPr lvl="2">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3pPr>
            <a:lvl4pPr lvl="3">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4pPr>
            <a:lvl5pPr lvl="4">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5pPr>
            <a:lvl6pPr lvl="5">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6pPr>
            <a:lvl7pPr lvl="6">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7pPr>
            <a:lvl8pPr lvl="7">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8pPr>
            <a:lvl9pPr lvl="8">
              <a:spcBef>
                <a:spcPts val="0"/>
              </a:spcBef>
              <a:spcAft>
                <a:spcPts val="0"/>
              </a:spcAft>
              <a:buClr>
                <a:schemeClr val="lt1"/>
              </a:buClr>
              <a:buSzPts val="2800"/>
              <a:buFont typeface="Aldrich"/>
              <a:buNone/>
              <a:defRPr b="1" sz="2800">
                <a:solidFill>
                  <a:schemeClr val="lt1"/>
                </a:solidFill>
                <a:latin typeface="Aldrich"/>
                <a:ea typeface="Aldrich"/>
                <a:cs typeface="Aldrich"/>
                <a:sym typeface="Aldrich"/>
              </a:defRPr>
            </a:lvl9pPr>
          </a:lstStyle>
          <a:p/>
        </p:txBody>
      </p:sp>
      <p:sp>
        <p:nvSpPr>
          <p:cNvPr id="7" name="Google Shape;7;p1"/>
          <p:cNvSpPr txBox="1"/>
          <p:nvPr>
            <p:ph idx="1" type="body"/>
          </p:nvPr>
        </p:nvSpPr>
        <p:spPr>
          <a:xfrm>
            <a:off x="713225" y="1310975"/>
            <a:ext cx="7717500" cy="32961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1pPr>
            <a:lvl2pPr indent="-317500" lvl="1" marL="9144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2pPr>
            <a:lvl3pPr indent="-317500" lvl="2" marL="13716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3pPr>
            <a:lvl4pPr indent="-317500" lvl="3" marL="18288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4pPr>
            <a:lvl5pPr indent="-317500" lvl="4" marL="22860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5pPr>
            <a:lvl6pPr indent="-317500" lvl="5" marL="27432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6pPr>
            <a:lvl7pPr indent="-317500" lvl="6" marL="32004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7pPr>
            <a:lvl8pPr indent="-317500" lvl="7" marL="36576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8pPr>
            <a:lvl9pPr indent="-317500" lvl="8" marL="41148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9.jpg"/><Relationship Id="rId5" Type="http://schemas.openxmlformats.org/officeDocument/2006/relationships/image" Target="../media/image10.jpg"/><Relationship Id="rId6"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3"/>
          <p:cNvPicPr preferRelativeResize="0"/>
          <p:nvPr/>
        </p:nvPicPr>
        <p:blipFill>
          <a:blip r:embed="rId3">
            <a:alphaModFix/>
          </a:blip>
          <a:stretch>
            <a:fillRect/>
          </a:stretch>
        </p:blipFill>
        <p:spPr>
          <a:xfrm rot="10800000">
            <a:off x="8086400" y="-976327"/>
            <a:ext cx="3190875" cy="3723602"/>
          </a:xfrm>
          <a:prstGeom prst="rect">
            <a:avLst/>
          </a:prstGeom>
          <a:noFill/>
          <a:ln>
            <a:noFill/>
          </a:ln>
        </p:spPr>
      </p:pic>
      <p:sp>
        <p:nvSpPr>
          <p:cNvPr id="79" name="Google Shape;79;p13"/>
          <p:cNvSpPr txBox="1"/>
          <p:nvPr>
            <p:ph type="ctrTitle"/>
          </p:nvPr>
        </p:nvSpPr>
        <p:spPr>
          <a:xfrm>
            <a:off x="2161900" y="883455"/>
            <a:ext cx="4959300" cy="291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600"/>
              <a:t>HOTEL</a:t>
            </a:r>
            <a:r>
              <a:rPr b="1" lang="en" sz="4600">
                <a:solidFill>
                  <a:schemeClr val="lt1"/>
                </a:solidFill>
              </a:rPr>
              <a:t> </a:t>
            </a:r>
            <a:r>
              <a:rPr b="1" lang="en" sz="4600"/>
              <a:t> </a:t>
            </a:r>
            <a:r>
              <a:rPr lang="en" sz="4900">
                <a:solidFill>
                  <a:schemeClr val="accent1"/>
                </a:solidFill>
              </a:rPr>
              <a:t>BOOKING</a:t>
            </a:r>
            <a:r>
              <a:rPr lang="en"/>
              <a:t> </a:t>
            </a:r>
            <a:r>
              <a:rPr b="0" lang="en" sz="4000"/>
              <a:t>SYSTEM</a:t>
            </a:r>
            <a:endParaRPr b="0" sz="4000"/>
          </a:p>
        </p:txBody>
      </p:sp>
      <p:sp>
        <p:nvSpPr>
          <p:cNvPr id="80" name="Google Shape;80;p13"/>
          <p:cNvSpPr txBox="1"/>
          <p:nvPr>
            <p:ph idx="1" type="subTitle"/>
          </p:nvPr>
        </p:nvSpPr>
        <p:spPr>
          <a:xfrm>
            <a:off x="2161900" y="2936143"/>
            <a:ext cx="4959300" cy="4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Advent Pro Medium"/>
                <a:ea typeface="Advent Pro Medium"/>
                <a:cs typeface="Advent Pro Medium"/>
                <a:sym typeface="Advent Pro Medium"/>
              </a:rPr>
              <a:t>Kelompok AP-04</a:t>
            </a:r>
            <a:endParaRPr>
              <a:latin typeface="Advent Pro Medium"/>
              <a:ea typeface="Advent Pro Medium"/>
              <a:cs typeface="Advent Pro Medium"/>
              <a:sym typeface="Advent Pro Medium"/>
            </a:endParaRPr>
          </a:p>
          <a:p>
            <a:pPr indent="0" lvl="0" marL="0" rtl="0" algn="ctr">
              <a:spcBef>
                <a:spcPts val="0"/>
              </a:spcBef>
              <a:spcAft>
                <a:spcPts val="0"/>
              </a:spcAft>
              <a:buClr>
                <a:schemeClr val="dk1"/>
              </a:buClr>
              <a:buSzPts val="1100"/>
              <a:buFont typeface="Arial"/>
              <a:buNone/>
            </a:pPr>
            <a:r>
              <a:rPr lang="en">
                <a:latin typeface="Advent Pro Medium"/>
                <a:ea typeface="Advent Pro Medium"/>
                <a:cs typeface="Advent Pro Medium"/>
                <a:sym typeface="Advent Pro Medium"/>
              </a:rPr>
              <a:t>Bintang Siahaan (2206024322)</a:t>
            </a:r>
            <a:endParaRPr>
              <a:latin typeface="Advent Pro Medium"/>
              <a:ea typeface="Advent Pro Medium"/>
              <a:cs typeface="Advent Pro Medium"/>
              <a:sym typeface="Advent Pro Medium"/>
            </a:endParaRPr>
          </a:p>
          <a:p>
            <a:pPr indent="0" lvl="0" marL="0" rtl="0" algn="ctr">
              <a:spcBef>
                <a:spcPts val="0"/>
              </a:spcBef>
              <a:spcAft>
                <a:spcPts val="0"/>
              </a:spcAft>
              <a:buClr>
                <a:schemeClr val="dk1"/>
              </a:buClr>
              <a:buSzPts val="1100"/>
              <a:buFont typeface="Arial"/>
              <a:buNone/>
            </a:pPr>
            <a:r>
              <a:rPr lang="en">
                <a:latin typeface="Advent Pro Medium"/>
                <a:ea typeface="Advent Pro Medium"/>
                <a:cs typeface="Advent Pro Medium"/>
                <a:sym typeface="Advent Pro Medium"/>
              </a:rPr>
              <a:t>Muhammad Abrisam Cahyo Juhartono (2206026050)</a:t>
            </a:r>
            <a:endParaRPr>
              <a:latin typeface="Advent Pro Medium"/>
              <a:ea typeface="Advent Pro Medium"/>
              <a:cs typeface="Advent Pro Medium"/>
              <a:sym typeface="Advent Pro Medium"/>
            </a:endParaRPr>
          </a:p>
          <a:p>
            <a:pPr indent="0" lvl="0" marL="0" rtl="0" algn="ctr">
              <a:spcBef>
                <a:spcPts val="0"/>
              </a:spcBef>
              <a:spcAft>
                <a:spcPts val="0"/>
              </a:spcAft>
              <a:buClr>
                <a:schemeClr val="dk1"/>
              </a:buClr>
              <a:buSzPts val="1100"/>
              <a:buFont typeface="Arial"/>
              <a:buNone/>
            </a:pPr>
            <a:r>
              <a:rPr lang="en">
                <a:latin typeface="Advent Pro Medium"/>
                <a:ea typeface="Advent Pro Medium"/>
                <a:cs typeface="Advent Pro Medium"/>
                <a:sym typeface="Advent Pro Medium"/>
              </a:rPr>
              <a:t>Achmad Zaidan Lazuardy (2206059793)</a:t>
            </a:r>
            <a:endParaRPr>
              <a:latin typeface="Advent Pro Medium"/>
              <a:ea typeface="Advent Pro Medium"/>
              <a:cs typeface="Advent Pro Medium"/>
              <a:sym typeface="Advent Pro Medium"/>
            </a:endParaRPr>
          </a:p>
          <a:p>
            <a:pPr indent="0" lvl="0" marL="0" rtl="0" algn="ctr">
              <a:spcBef>
                <a:spcPts val="0"/>
              </a:spcBef>
              <a:spcAft>
                <a:spcPts val="0"/>
              </a:spcAft>
              <a:buClr>
                <a:schemeClr val="dk1"/>
              </a:buClr>
              <a:buSzPts val="1100"/>
              <a:buFont typeface="Arial"/>
              <a:buNone/>
            </a:pPr>
            <a:r>
              <a:rPr lang="en">
                <a:latin typeface="Advent Pro Medium"/>
                <a:ea typeface="Advent Pro Medium"/>
                <a:cs typeface="Advent Pro Medium"/>
                <a:sym typeface="Advent Pro Medium"/>
              </a:rPr>
              <a:t>Aulia Anugrah Aziz (2206059364)</a:t>
            </a:r>
            <a:endParaRPr>
              <a:latin typeface="Advent Pro Medium"/>
              <a:ea typeface="Advent Pro Medium"/>
              <a:cs typeface="Advent Pro Medium"/>
              <a:sym typeface="Advent Pro Medium"/>
            </a:endParaRPr>
          </a:p>
        </p:txBody>
      </p:sp>
      <p:pic>
        <p:nvPicPr>
          <p:cNvPr id="81" name="Google Shape;81;p13"/>
          <p:cNvPicPr preferRelativeResize="0"/>
          <p:nvPr/>
        </p:nvPicPr>
        <p:blipFill>
          <a:blip r:embed="rId4">
            <a:alphaModFix/>
          </a:blip>
          <a:stretch>
            <a:fillRect/>
          </a:stretch>
        </p:blipFill>
        <p:spPr>
          <a:xfrm rot="5400000">
            <a:off x="-1299305" y="-640180"/>
            <a:ext cx="2583224" cy="1910926"/>
          </a:xfrm>
          <a:prstGeom prst="rect">
            <a:avLst/>
          </a:prstGeom>
          <a:noFill/>
          <a:ln>
            <a:noFill/>
          </a:ln>
        </p:spPr>
      </p:pic>
      <p:pic>
        <p:nvPicPr>
          <p:cNvPr id="82" name="Google Shape;82;p13"/>
          <p:cNvPicPr preferRelativeResize="0"/>
          <p:nvPr/>
        </p:nvPicPr>
        <p:blipFill>
          <a:blip r:embed="rId4">
            <a:alphaModFix/>
          </a:blip>
          <a:stretch>
            <a:fillRect/>
          </a:stretch>
        </p:blipFill>
        <p:spPr>
          <a:xfrm rot="-5400000">
            <a:off x="-1607525" y="4288326"/>
            <a:ext cx="3057649" cy="2261899"/>
          </a:xfrm>
          <a:prstGeom prst="rect">
            <a:avLst/>
          </a:prstGeom>
          <a:noFill/>
          <a:ln>
            <a:noFill/>
          </a:ln>
        </p:spPr>
      </p:pic>
      <p:grpSp>
        <p:nvGrpSpPr>
          <p:cNvPr id="83" name="Google Shape;83;p13"/>
          <p:cNvGrpSpPr/>
          <p:nvPr/>
        </p:nvGrpSpPr>
        <p:grpSpPr>
          <a:xfrm>
            <a:off x="1570319" y="1860918"/>
            <a:ext cx="1120875" cy="554100"/>
            <a:chOff x="439750" y="360325"/>
            <a:chExt cx="1120875" cy="554100"/>
          </a:xfrm>
        </p:grpSpPr>
        <p:sp>
          <p:nvSpPr>
            <p:cNvPr id="84" name="Google Shape;84;p13"/>
            <p:cNvSpPr/>
            <p:nvPr/>
          </p:nvSpPr>
          <p:spPr>
            <a:xfrm>
              <a:off x="439750"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959725" y="360325"/>
              <a:ext cx="600900" cy="554100"/>
            </a:xfrm>
            <a:prstGeom prst="chevron">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13"/>
          <p:cNvGrpSpPr/>
          <p:nvPr/>
        </p:nvGrpSpPr>
        <p:grpSpPr>
          <a:xfrm rot="-5400000">
            <a:off x="6778190" y="656839"/>
            <a:ext cx="786600" cy="1413358"/>
            <a:chOff x="8357395" y="3596892"/>
            <a:chExt cx="786600" cy="1413358"/>
          </a:xfrm>
        </p:grpSpPr>
        <p:sp>
          <p:nvSpPr>
            <p:cNvPr id="87" name="Google Shape;87;p13"/>
            <p:cNvSpPr/>
            <p:nvPr/>
          </p:nvSpPr>
          <p:spPr>
            <a:xfrm>
              <a:off x="8357395" y="4223350"/>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8357395" y="3596892"/>
              <a:ext cx="786600" cy="7869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2"/>
          <p:cNvSpPr txBox="1"/>
          <p:nvPr>
            <p:ph type="title"/>
          </p:nvPr>
        </p:nvSpPr>
        <p:spPr>
          <a:xfrm>
            <a:off x="713225" y="536450"/>
            <a:ext cx="6894900" cy="10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IMPLEMENTATIONS</a:t>
            </a:r>
            <a:endParaRPr>
              <a:solidFill>
                <a:schemeClr val="lt1"/>
              </a:solidFill>
            </a:endParaRPr>
          </a:p>
        </p:txBody>
      </p:sp>
      <p:sp>
        <p:nvSpPr>
          <p:cNvPr id="177" name="Google Shape;177;p22"/>
          <p:cNvSpPr txBox="1"/>
          <p:nvPr>
            <p:ph idx="1" type="body"/>
          </p:nvPr>
        </p:nvSpPr>
        <p:spPr>
          <a:xfrm>
            <a:off x="982650" y="1183475"/>
            <a:ext cx="7178700" cy="3404100"/>
          </a:xfrm>
          <a:prstGeom prst="rect">
            <a:avLst/>
          </a:prstGeom>
        </p:spPr>
        <p:txBody>
          <a:bodyPr anchorCtr="0" anchor="t" bIns="91425" lIns="91425" spcFirstLastPara="1" rIns="91425" wrap="square" tIns="91425">
            <a:noAutofit/>
          </a:bodyPr>
          <a:lstStyle/>
          <a:p>
            <a:pPr indent="457200" lvl="0" marL="0" rtl="0" algn="just">
              <a:lnSpc>
                <a:spcPct val="150000"/>
              </a:lnSpc>
              <a:spcBef>
                <a:spcPts val="0"/>
              </a:spcBef>
              <a:spcAft>
                <a:spcPts val="800"/>
              </a:spcAft>
              <a:buNone/>
            </a:pPr>
            <a:r>
              <a:rPr lang="en" sz="1200">
                <a:solidFill>
                  <a:schemeClr val="dk1"/>
                </a:solidFill>
              </a:rPr>
              <a:t> Pendekatan desain sistem yang telah disebutkan mencakup beberapa gaya dan teknik yang berbeda dalam pengembangan proyek. Dataflow Style digunakan untuk menangani ketergantungan data langsung dalam proyek, sementara Behavioral Style membantu dalam deskripsi fungsi-fungsi kontroler tanpa perlu terlalu terperinci pada implementasi perangkat keras. Penggunaan Testbench sangat penting untuk menguji skenario-skenario berbeda seperti reservasi, pembatalan, pembayaran, serta waktu check-in/check-out. </a:t>
            </a:r>
            <a:br>
              <a:rPr lang="en" sz="1200">
                <a:solidFill>
                  <a:schemeClr val="dk1"/>
                </a:solidFill>
              </a:rPr>
            </a:br>
            <a:br>
              <a:rPr lang="en" sz="1200">
                <a:solidFill>
                  <a:schemeClr val="dk1"/>
                </a:solidFill>
              </a:rPr>
            </a:br>
            <a:r>
              <a:rPr lang="en" sz="1200">
                <a:solidFill>
                  <a:schemeClr val="dk1"/>
                </a:solidFill>
              </a:rPr>
              <a:t>	Di samping itu, Structural Style digunakan untuk menggambarkan keterkaitan antar modul dalam proyek, sementara Looping Construct memfasilitasi iterasi dalam akses data. Selain itu, penggunaan Procedure, Function, dan Impure Function sangat berguna dalam menjalankan tugas-tugas seperti reservasi, pembatalan, dan notifikasi. Teknik Finite State Machine (FSM) digunakan untuk mewakili keadaan-keadaan seperti AVAILABLE, RESERVED, dan OCCUPIED pada kontroler booking, sementara Microprogramming memanfaatkan micro instruction untuk berbagai operasi mulai dari aritmatika, logika, hingga fitur tambahan lainnya dalam proyek.</a:t>
            </a:r>
            <a:endParaRPr sz="1200">
              <a:solidFill>
                <a:schemeClr val="dk1"/>
              </a:solidFill>
            </a:endParaRPr>
          </a:p>
        </p:txBody>
      </p:sp>
      <p:pic>
        <p:nvPicPr>
          <p:cNvPr id="178" name="Google Shape;178;p22"/>
          <p:cNvPicPr preferRelativeResize="0"/>
          <p:nvPr/>
        </p:nvPicPr>
        <p:blipFill>
          <a:blip r:embed="rId3">
            <a:alphaModFix/>
          </a:blip>
          <a:stretch>
            <a:fillRect/>
          </a:stretch>
        </p:blipFill>
        <p:spPr>
          <a:xfrm rot="2700000">
            <a:off x="7187590" y="-308940"/>
            <a:ext cx="3293596" cy="19427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3"/>
          <p:cNvSpPr txBox="1"/>
          <p:nvPr>
            <p:ph type="title"/>
          </p:nvPr>
        </p:nvSpPr>
        <p:spPr>
          <a:xfrm>
            <a:off x="3381275" y="183060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500"/>
              <a:t>Testing &amp; Results</a:t>
            </a:r>
            <a:endParaRPr sz="4500">
              <a:solidFill>
                <a:schemeClr val="lt1"/>
              </a:solidFill>
            </a:endParaRPr>
          </a:p>
        </p:txBody>
      </p:sp>
      <p:pic>
        <p:nvPicPr>
          <p:cNvPr id="184" name="Google Shape;184;p23"/>
          <p:cNvPicPr preferRelativeResize="0"/>
          <p:nvPr/>
        </p:nvPicPr>
        <p:blipFill>
          <a:blip r:embed="rId3">
            <a:alphaModFix/>
          </a:blip>
          <a:stretch>
            <a:fillRect/>
          </a:stretch>
        </p:blipFill>
        <p:spPr>
          <a:xfrm rot="2699995">
            <a:off x="7573914" y="-320978"/>
            <a:ext cx="2374398" cy="1400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type="title"/>
          </p:nvPr>
        </p:nvSpPr>
        <p:spPr>
          <a:xfrm>
            <a:off x="713225" y="536450"/>
            <a:ext cx="6894900" cy="10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TESTING</a:t>
            </a:r>
            <a:endParaRPr>
              <a:solidFill>
                <a:schemeClr val="lt1"/>
              </a:solidFill>
            </a:endParaRPr>
          </a:p>
        </p:txBody>
      </p:sp>
      <p:sp>
        <p:nvSpPr>
          <p:cNvPr id="190" name="Google Shape;190;p24"/>
          <p:cNvSpPr txBox="1"/>
          <p:nvPr>
            <p:ph idx="1" type="body"/>
          </p:nvPr>
        </p:nvSpPr>
        <p:spPr>
          <a:xfrm>
            <a:off x="982650" y="1183475"/>
            <a:ext cx="7178700" cy="35571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chemeClr val="dk1"/>
                </a:solidFill>
              </a:rPr>
              <a:t>Testing memakai Test Bench : </a:t>
            </a:r>
            <a:endParaRPr sz="1200">
              <a:solidFill>
                <a:schemeClr val="dk1"/>
              </a:solidFill>
            </a:endParaRPr>
          </a:p>
          <a:p>
            <a:pPr indent="0" lvl="0" marL="0" rtl="0" algn="just">
              <a:lnSpc>
                <a:spcPct val="150000"/>
              </a:lnSpc>
              <a:spcBef>
                <a:spcPts val="800"/>
              </a:spcBef>
              <a:spcAft>
                <a:spcPts val="0"/>
              </a:spcAft>
              <a:buNone/>
            </a:pPr>
            <a:r>
              <a:rPr lang="en" sz="1200">
                <a:solidFill>
                  <a:schemeClr val="dk1"/>
                </a:solidFill>
              </a:rPr>
              <a:t>Apa itu Test Bench?</a:t>
            </a:r>
            <a:endParaRPr sz="1200">
              <a:solidFill>
                <a:schemeClr val="dk1"/>
              </a:solidFill>
            </a:endParaRPr>
          </a:p>
          <a:p>
            <a:pPr indent="0" lvl="0" marL="0" rtl="0" algn="just">
              <a:lnSpc>
                <a:spcPct val="150000"/>
              </a:lnSpc>
              <a:spcBef>
                <a:spcPts val="800"/>
              </a:spcBef>
              <a:spcAft>
                <a:spcPts val="0"/>
              </a:spcAft>
              <a:buNone/>
            </a:pPr>
            <a:r>
              <a:rPr lang="en" sz="1200">
                <a:solidFill>
                  <a:schemeClr val="dk1"/>
                </a:solidFill>
              </a:rPr>
              <a:t>Test bench adalah sebuah metode yang dapat digunakan untuk mensimulasikan dan mengetes sebuah kode pada VHDL. Ciri khas dari Test Bench adalah pada bagian entity nya kosong, dan pada bagian architecture diberikan komponen yang berasal dari file vhd yang ingin di tes.</a:t>
            </a:r>
            <a:endParaRPr sz="1200">
              <a:solidFill>
                <a:schemeClr val="dk1"/>
              </a:solidFill>
            </a:endParaRPr>
          </a:p>
          <a:p>
            <a:pPr indent="0" lvl="0" marL="0" rtl="0" algn="just">
              <a:lnSpc>
                <a:spcPct val="150000"/>
              </a:lnSpc>
              <a:spcBef>
                <a:spcPts val="800"/>
              </a:spcBef>
              <a:spcAft>
                <a:spcPts val="0"/>
              </a:spcAft>
              <a:buNone/>
            </a:pPr>
            <a:r>
              <a:t/>
            </a:r>
            <a:endParaRPr sz="1200">
              <a:solidFill>
                <a:schemeClr val="dk1"/>
              </a:solidFill>
            </a:endParaRPr>
          </a:p>
          <a:p>
            <a:pPr indent="0" lvl="0" marL="0" rtl="0" algn="just">
              <a:lnSpc>
                <a:spcPct val="150000"/>
              </a:lnSpc>
              <a:spcBef>
                <a:spcPts val="800"/>
              </a:spcBef>
              <a:spcAft>
                <a:spcPts val="0"/>
              </a:spcAft>
              <a:buNone/>
            </a:pPr>
            <a:r>
              <a:rPr lang="en" sz="1200">
                <a:solidFill>
                  <a:schemeClr val="dk1"/>
                </a:solidFill>
              </a:rPr>
              <a:t>Proyek ini memakai 2 Test Bench :</a:t>
            </a:r>
            <a:endParaRPr sz="1200">
              <a:solidFill>
                <a:schemeClr val="dk1"/>
              </a:solidFill>
            </a:endParaRPr>
          </a:p>
          <a:p>
            <a:pPr indent="-304800" lvl="0" marL="457200" rtl="0" algn="just">
              <a:lnSpc>
                <a:spcPct val="150000"/>
              </a:lnSpc>
              <a:spcBef>
                <a:spcPts val="800"/>
              </a:spcBef>
              <a:spcAft>
                <a:spcPts val="0"/>
              </a:spcAft>
              <a:buClr>
                <a:schemeClr val="dk1"/>
              </a:buClr>
              <a:buSzPts val="1200"/>
              <a:buChar char="●"/>
            </a:pPr>
            <a:r>
              <a:rPr lang="en" sz="1200">
                <a:solidFill>
                  <a:schemeClr val="dk1"/>
                </a:solidFill>
              </a:rPr>
              <a:t>Test Bench untuk Hotel System</a:t>
            </a:r>
            <a:endParaRPr sz="1200">
              <a:solidFill>
                <a:schemeClr val="dk1"/>
              </a:solidFill>
            </a:endParaRPr>
          </a:p>
          <a:p>
            <a:pPr indent="-304800" lvl="0" marL="457200" rtl="0" algn="just">
              <a:lnSpc>
                <a:spcPct val="150000"/>
              </a:lnSpc>
              <a:spcBef>
                <a:spcPts val="0"/>
              </a:spcBef>
              <a:spcAft>
                <a:spcPts val="0"/>
              </a:spcAft>
              <a:buClr>
                <a:schemeClr val="dk1"/>
              </a:buClr>
              <a:buSzPts val="1200"/>
              <a:buChar char="●"/>
            </a:pPr>
            <a:r>
              <a:rPr lang="en" sz="1200">
                <a:solidFill>
                  <a:schemeClr val="dk1"/>
                </a:solidFill>
              </a:rPr>
              <a:t>Test Bench untuk Seven Segment</a:t>
            </a:r>
            <a:endParaRPr sz="1200">
              <a:solidFill>
                <a:schemeClr val="dk1"/>
              </a:solidFill>
            </a:endParaRPr>
          </a:p>
        </p:txBody>
      </p:sp>
      <p:pic>
        <p:nvPicPr>
          <p:cNvPr id="191" name="Google Shape;191;p24"/>
          <p:cNvPicPr preferRelativeResize="0"/>
          <p:nvPr/>
        </p:nvPicPr>
        <p:blipFill>
          <a:blip r:embed="rId3">
            <a:alphaModFix/>
          </a:blip>
          <a:stretch>
            <a:fillRect/>
          </a:stretch>
        </p:blipFill>
        <p:spPr>
          <a:xfrm rot="2700000">
            <a:off x="7187590" y="-308940"/>
            <a:ext cx="3293596" cy="19427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txBox="1"/>
          <p:nvPr>
            <p:ph type="title"/>
          </p:nvPr>
        </p:nvSpPr>
        <p:spPr>
          <a:xfrm>
            <a:off x="713225" y="536450"/>
            <a:ext cx="6894900" cy="10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RESULTS</a:t>
            </a:r>
            <a:endParaRPr>
              <a:solidFill>
                <a:schemeClr val="lt1"/>
              </a:solidFill>
            </a:endParaRPr>
          </a:p>
        </p:txBody>
      </p:sp>
      <p:pic>
        <p:nvPicPr>
          <p:cNvPr id="197" name="Google Shape;197;p25"/>
          <p:cNvPicPr preferRelativeResize="0"/>
          <p:nvPr/>
        </p:nvPicPr>
        <p:blipFill>
          <a:blip r:embed="rId3">
            <a:alphaModFix/>
          </a:blip>
          <a:stretch>
            <a:fillRect/>
          </a:stretch>
        </p:blipFill>
        <p:spPr>
          <a:xfrm rot="2700000">
            <a:off x="7187590" y="-308940"/>
            <a:ext cx="3293596" cy="1942709"/>
          </a:xfrm>
          <a:prstGeom prst="rect">
            <a:avLst/>
          </a:prstGeom>
          <a:noFill/>
          <a:ln>
            <a:noFill/>
          </a:ln>
        </p:spPr>
      </p:pic>
      <p:pic>
        <p:nvPicPr>
          <p:cNvPr id="198" name="Google Shape;198;p25"/>
          <p:cNvPicPr preferRelativeResize="0"/>
          <p:nvPr/>
        </p:nvPicPr>
        <p:blipFill>
          <a:blip r:embed="rId4">
            <a:alphaModFix/>
          </a:blip>
          <a:stretch>
            <a:fillRect/>
          </a:stretch>
        </p:blipFill>
        <p:spPr>
          <a:xfrm>
            <a:off x="893327" y="1431674"/>
            <a:ext cx="7357349" cy="2694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txBox="1"/>
          <p:nvPr>
            <p:ph type="title"/>
          </p:nvPr>
        </p:nvSpPr>
        <p:spPr>
          <a:xfrm>
            <a:off x="713225" y="536450"/>
            <a:ext cx="6894900" cy="10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RESULTS</a:t>
            </a:r>
            <a:endParaRPr>
              <a:solidFill>
                <a:schemeClr val="lt1"/>
              </a:solidFill>
            </a:endParaRPr>
          </a:p>
        </p:txBody>
      </p:sp>
      <p:sp>
        <p:nvSpPr>
          <p:cNvPr id="204" name="Google Shape;204;p26"/>
          <p:cNvSpPr txBox="1"/>
          <p:nvPr>
            <p:ph idx="1" type="body"/>
          </p:nvPr>
        </p:nvSpPr>
        <p:spPr>
          <a:xfrm>
            <a:off x="982650" y="1183475"/>
            <a:ext cx="7178700" cy="35571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chemeClr val="dk1"/>
                </a:solidFill>
              </a:rPr>
              <a:t>Hasil Wave Form HotelSystem</a:t>
            </a:r>
            <a:endParaRPr sz="1200">
              <a:solidFill>
                <a:schemeClr val="dk1"/>
              </a:solidFill>
            </a:endParaRPr>
          </a:p>
          <a:p>
            <a:pPr indent="0" lvl="0" marL="0" rtl="0" algn="just">
              <a:lnSpc>
                <a:spcPct val="150000"/>
              </a:lnSpc>
              <a:spcBef>
                <a:spcPts val="800"/>
              </a:spcBef>
              <a:spcAft>
                <a:spcPts val="0"/>
              </a:spcAft>
              <a:buNone/>
            </a:pPr>
            <a:r>
              <a:t/>
            </a:r>
            <a:endParaRPr sz="1200">
              <a:solidFill>
                <a:schemeClr val="dk1"/>
              </a:solidFill>
            </a:endParaRPr>
          </a:p>
          <a:p>
            <a:pPr indent="0" lvl="0" marL="0" rtl="0" algn="just">
              <a:lnSpc>
                <a:spcPct val="150000"/>
              </a:lnSpc>
              <a:spcBef>
                <a:spcPts val="800"/>
              </a:spcBef>
              <a:spcAft>
                <a:spcPts val="800"/>
              </a:spcAft>
              <a:buNone/>
            </a:pPr>
            <a:r>
              <a:t/>
            </a:r>
            <a:endParaRPr sz="1200">
              <a:solidFill>
                <a:schemeClr val="dk1"/>
              </a:solidFill>
            </a:endParaRPr>
          </a:p>
        </p:txBody>
      </p:sp>
      <p:pic>
        <p:nvPicPr>
          <p:cNvPr id="205" name="Google Shape;205;p26"/>
          <p:cNvPicPr preferRelativeResize="0"/>
          <p:nvPr/>
        </p:nvPicPr>
        <p:blipFill>
          <a:blip r:embed="rId3">
            <a:alphaModFix/>
          </a:blip>
          <a:stretch>
            <a:fillRect/>
          </a:stretch>
        </p:blipFill>
        <p:spPr>
          <a:xfrm rot="2700000">
            <a:off x="7187590" y="-308940"/>
            <a:ext cx="3293596" cy="1942709"/>
          </a:xfrm>
          <a:prstGeom prst="rect">
            <a:avLst/>
          </a:prstGeom>
          <a:noFill/>
          <a:ln>
            <a:noFill/>
          </a:ln>
        </p:spPr>
      </p:pic>
      <p:pic>
        <p:nvPicPr>
          <p:cNvPr id="206" name="Google Shape;206;p26"/>
          <p:cNvPicPr preferRelativeResize="0"/>
          <p:nvPr/>
        </p:nvPicPr>
        <p:blipFill>
          <a:blip r:embed="rId4">
            <a:alphaModFix/>
          </a:blip>
          <a:stretch>
            <a:fillRect/>
          </a:stretch>
        </p:blipFill>
        <p:spPr>
          <a:xfrm>
            <a:off x="1733675" y="1553750"/>
            <a:ext cx="5676626" cy="3114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ph type="title"/>
          </p:nvPr>
        </p:nvSpPr>
        <p:spPr>
          <a:xfrm>
            <a:off x="713225" y="536450"/>
            <a:ext cx="6894900" cy="10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RESULTS</a:t>
            </a:r>
            <a:endParaRPr>
              <a:solidFill>
                <a:schemeClr val="lt1"/>
              </a:solidFill>
            </a:endParaRPr>
          </a:p>
        </p:txBody>
      </p:sp>
      <p:sp>
        <p:nvSpPr>
          <p:cNvPr id="212" name="Google Shape;212;p27"/>
          <p:cNvSpPr txBox="1"/>
          <p:nvPr>
            <p:ph idx="1" type="body"/>
          </p:nvPr>
        </p:nvSpPr>
        <p:spPr>
          <a:xfrm>
            <a:off x="982650" y="1183475"/>
            <a:ext cx="7178700" cy="35571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chemeClr val="dk1"/>
                </a:solidFill>
              </a:rPr>
              <a:t>Hasil Wave Form Seven Segment</a:t>
            </a:r>
            <a:endParaRPr sz="1200">
              <a:solidFill>
                <a:schemeClr val="dk1"/>
              </a:solidFill>
            </a:endParaRPr>
          </a:p>
          <a:p>
            <a:pPr indent="0" lvl="0" marL="0" rtl="0" algn="just">
              <a:lnSpc>
                <a:spcPct val="150000"/>
              </a:lnSpc>
              <a:spcBef>
                <a:spcPts val="800"/>
              </a:spcBef>
              <a:spcAft>
                <a:spcPts val="0"/>
              </a:spcAft>
              <a:buNone/>
            </a:pPr>
            <a:r>
              <a:t/>
            </a:r>
            <a:endParaRPr sz="1200">
              <a:solidFill>
                <a:schemeClr val="dk1"/>
              </a:solidFill>
            </a:endParaRPr>
          </a:p>
          <a:p>
            <a:pPr indent="0" lvl="0" marL="0" rtl="0" algn="just">
              <a:lnSpc>
                <a:spcPct val="150000"/>
              </a:lnSpc>
              <a:spcBef>
                <a:spcPts val="800"/>
              </a:spcBef>
              <a:spcAft>
                <a:spcPts val="800"/>
              </a:spcAft>
              <a:buNone/>
            </a:pPr>
            <a:r>
              <a:t/>
            </a:r>
            <a:endParaRPr sz="1200">
              <a:solidFill>
                <a:schemeClr val="dk1"/>
              </a:solidFill>
            </a:endParaRPr>
          </a:p>
        </p:txBody>
      </p:sp>
      <p:pic>
        <p:nvPicPr>
          <p:cNvPr id="213" name="Google Shape;213;p27"/>
          <p:cNvPicPr preferRelativeResize="0"/>
          <p:nvPr/>
        </p:nvPicPr>
        <p:blipFill>
          <a:blip r:embed="rId3">
            <a:alphaModFix/>
          </a:blip>
          <a:stretch>
            <a:fillRect/>
          </a:stretch>
        </p:blipFill>
        <p:spPr>
          <a:xfrm rot="2700000">
            <a:off x="7187590" y="-308940"/>
            <a:ext cx="3293596" cy="1942709"/>
          </a:xfrm>
          <a:prstGeom prst="rect">
            <a:avLst/>
          </a:prstGeom>
          <a:noFill/>
          <a:ln>
            <a:noFill/>
          </a:ln>
        </p:spPr>
      </p:pic>
      <p:pic>
        <p:nvPicPr>
          <p:cNvPr id="214" name="Google Shape;214;p27"/>
          <p:cNvPicPr preferRelativeResize="0"/>
          <p:nvPr/>
        </p:nvPicPr>
        <p:blipFill>
          <a:blip r:embed="rId4">
            <a:alphaModFix/>
          </a:blip>
          <a:stretch>
            <a:fillRect/>
          </a:stretch>
        </p:blipFill>
        <p:spPr>
          <a:xfrm>
            <a:off x="982650" y="1775577"/>
            <a:ext cx="6626748" cy="1800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8"/>
          <p:cNvSpPr txBox="1"/>
          <p:nvPr>
            <p:ph type="title"/>
          </p:nvPr>
        </p:nvSpPr>
        <p:spPr>
          <a:xfrm>
            <a:off x="3381275" y="2206350"/>
            <a:ext cx="4228200" cy="73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500"/>
              <a:t>KESIMPULAN</a:t>
            </a:r>
            <a:endParaRPr sz="4500">
              <a:solidFill>
                <a:schemeClr val="lt1"/>
              </a:solidFill>
            </a:endParaRPr>
          </a:p>
        </p:txBody>
      </p:sp>
      <p:pic>
        <p:nvPicPr>
          <p:cNvPr id="220" name="Google Shape;220;p28"/>
          <p:cNvPicPr preferRelativeResize="0"/>
          <p:nvPr/>
        </p:nvPicPr>
        <p:blipFill>
          <a:blip r:embed="rId3">
            <a:alphaModFix/>
          </a:blip>
          <a:stretch>
            <a:fillRect/>
          </a:stretch>
        </p:blipFill>
        <p:spPr>
          <a:xfrm rot="2699995">
            <a:off x="7573914" y="-320978"/>
            <a:ext cx="2374398" cy="14005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713225" y="536450"/>
            <a:ext cx="6894900" cy="10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KESIMPULAN</a:t>
            </a:r>
            <a:endParaRPr>
              <a:solidFill>
                <a:schemeClr val="lt1"/>
              </a:solidFill>
            </a:endParaRPr>
          </a:p>
        </p:txBody>
      </p:sp>
      <p:sp>
        <p:nvSpPr>
          <p:cNvPr id="226" name="Google Shape;226;p29"/>
          <p:cNvSpPr txBox="1"/>
          <p:nvPr>
            <p:ph idx="1" type="body"/>
          </p:nvPr>
        </p:nvSpPr>
        <p:spPr>
          <a:xfrm>
            <a:off x="982650" y="1183475"/>
            <a:ext cx="7178700" cy="3557100"/>
          </a:xfrm>
          <a:prstGeom prst="rect">
            <a:avLst/>
          </a:prstGeom>
        </p:spPr>
        <p:txBody>
          <a:bodyPr anchorCtr="0" anchor="t" bIns="91425" lIns="91425" spcFirstLastPara="1" rIns="91425" wrap="square" tIns="91425">
            <a:noAutofit/>
          </a:bodyPr>
          <a:lstStyle/>
          <a:p>
            <a:pPr indent="457200" lvl="0" marL="0" rtl="0" algn="just">
              <a:lnSpc>
                <a:spcPct val="150000"/>
              </a:lnSpc>
              <a:spcBef>
                <a:spcPts val="0"/>
              </a:spcBef>
              <a:spcAft>
                <a:spcPts val="0"/>
              </a:spcAft>
              <a:buNone/>
            </a:pPr>
            <a:r>
              <a:rPr lang="en" sz="1200">
                <a:solidFill>
                  <a:schemeClr val="dk1"/>
                </a:solidFill>
              </a:rPr>
              <a:t>Sistem Hotel Booking yang telah dirancang mengintegrasikan berbagai pendekatan dan teknik pengembangan yang berbeda secara efektif. Dengan memadukan Dataflow Style untuk menangani aliran data, Behavioral Style untuk deskripsi kontroler, dan Structural Style untuk menggambarkan keterkaitan modul, sistem ini dapat memenuhi kebutuhan reservasi kamar hotel dengan baik. Penggunaan Testbench yang cermat memungkinkan pengujian menyeluruh terhadap skenario-skenario reservasi, pembatalan, dan pembayaran, sementara penerapan Finite State Machine (FSM) memungkinkan representasi keadaan kamar hotel secara efisien. </a:t>
            </a:r>
            <a:endParaRPr sz="1200">
              <a:solidFill>
                <a:schemeClr val="dk1"/>
              </a:solidFill>
            </a:endParaRPr>
          </a:p>
          <a:p>
            <a:pPr indent="457200" lvl="0" marL="0" rtl="0" algn="just">
              <a:lnSpc>
                <a:spcPct val="150000"/>
              </a:lnSpc>
              <a:spcBef>
                <a:spcPts val="800"/>
              </a:spcBef>
              <a:spcAft>
                <a:spcPts val="800"/>
              </a:spcAft>
              <a:buNone/>
            </a:pPr>
            <a:r>
              <a:rPr lang="en" sz="1200">
                <a:solidFill>
                  <a:schemeClr val="dk1"/>
                </a:solidFill>
              </a:rPr>
              <a:t>Pemanfaatan teknik looping, procedure, function, dan impure function memberikan kemudahan dalam menjalankan tugas-tugas seperti reservasi, pembatalan, dan notifikasi, sementara Microprogramming memberikan fleksibilitas operasional tambahan untuk berbagai fitur dalam proyek. Dengan demikian, pendekatan gabungan ini memastikan sistem Hotel Booking dapat bekerja dengan efisien, menangani reservasi dengan baik, dan memberikan pengalaman yang memuaskan bagi pengguna.</a:t>
            </a:r>
            <a:endParaRPr sz="1200">
              <a:solidFill>
                <a:schemeClr val="dk1"/>
              </a:solidFill>
            </a:endParaRPr>
          </a:p>
        </p:txBody>
      </p:sp>
      <p:pic>
        <p:nvPicPr>
          <p:cNvPr id="227" name="Google Shape;227;p29"/>
          <p:cNvPicPr preferRelativeResize="0"/>
          <p:nvPr/>
        </p:nvPicPr>
        <p:blipFill>
          <a:blip r:embed="rId3">
            <a:alphaModFix/>
          </a:blip>
          <a:stretch>
            <a:fillRect/>
          </a:stretch>
        </p:blipFill>
        <p:spPr>
          <a:xfrm rot="2700000">
            <a:off x="7187590" y="-308940"/>
            <a:ext cx="3293596" cy="194270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ph type="title"/>
          </p:nvPr>
        </p:nvSpPr>
        <p:spPr>
          <a:xfrm>
            <a:off x="3381275" y="2206350"/>
            <a:ext cx="4045200" cy="73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500"/>
              <a:t>REFERENSI</a:t>
            </a:r>
            <a:endParaRPr sz="4500">
              <a:solidFill>
                <a:schemeClr val="lt1"/>
              </a:solidFill>
            </a:endParaRPr>
          </a:p>
        </p:txBody>
      </p:sp>
      <p:pic>
        <p:nvPicPr>
          <p:cNvPr id="233" name="Google Shape;233;p30"/>
          <p:cNvPicPr preferRelativeResize="0"/>
          <p:nvPr/>
        </p:nvPicPr>
        <p:blipFill>
          <a:blip r:embed="rId3">
            <a:alphaModFix/>
          </a:blip>
          <a:stretch>
            <a:fillRect/>
          </a:stretch>
        </p:blipFill>
        <p:spPr>
          <a:xfrm rot="2699995">
            <a:off x="7573914" y="-320978"/>
            <a:ext cx="2374398" cy="14005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ph type="title"/>
          </p:nvPr>
        </p:nvSpPr>
        <p:spPr>
          <a:xfrm>
            <a:off x="713225" y="536450"/>
            <a:ext cx="6894900" cy="10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REFERENSI</a:t>
            </a:r>
            <a:endParaRPr>
              <a:solidFill>
                <a:schemeClr val="lt1"/>
              </a:solidFill>
            </a:endParaRPr>
          </a:p>
        </p:txBody>
      </p:sp>
      <p:sp>
        <p:nvSpPr>
          <p:cNvPr id="239" name="Google Shape;239;p31"/>
          <p:cNvSpPr txBox="1"/>
          <p:nvPr>
            <p:ph idx="1" type="body"/>
          </p:nvPr>
        </p:nvSpPr>
        <p:spPr>
          <a:xfrm>
            <a:off x="982650" y="1183475"/>
            <a:ext cx="7178700" cy="3557100"/>
          </a:xfrm>
          <a:prstGeom prst="rect">
            <a:avLst/>
          </a:prstGeom>
        </p:spPr>
        <p:txBody>
          <a:bodyPr anchorCtr="0" anchor="t" bIns="91425" lIns="91425" spcFirstLastPara="1" rIns="91425" wrap="square" tIns="91425">
            <a:noAutofit/>
          </a:bodyPr>
          <a:lstStyle/>
          <a:p>
            <a:pPr indent="-304800" lvl="0" marL="457200" rtl="0" algn="just">
              <a:lnSpc>
                <a:spcPct val="150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C. Brinza, "The Latest Global Hospitality Statistics", TrustYou, (9 Nov. 2023) [Online]. Available:  https://www.trustyou.com/blog/research/global-hospitality-statistics-2023.</a:t>
            </a:r>
            <a:endParaRPr sz="1200">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"Hotel Booking Engine Market Size In 2023 : Growth Opportunities and Future Outlook 2030", (no date.) [Online]. Available:  https://www.linkedin.com/pulse/hotel-booking-engine-market-size-2023-growth-opportunities.</a:t>
            </a:r>
            <a:endParaRPr sz="1200">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Tim Asisten Digilab 2023, Modul 2 hingga 9, in Modul Praktikum Perancangan Sistem Digital, Laboratorium Digilab, Universitas Indonesia, 2023 </a:t>
            </a:r>
            <a:endParaRPr sz="1200">
              <a:solidFill>
                <a:schemeClr val="dk1"/>
              </a:solidFill>
              <a:latin typeface="Times New Roman"/>
              <a:ea typeface="Times New Roman"/>
              <a:cs typeface="Times New Roman"/>
              <a:sym typeface="Times New Roman"/>
            </a:endParaRPr>
          </a:p>
          <a:p>
            <a:pPr indent="-304800" lvl="0" marL="457200" rtl="0" algn="just">
              <a:lnSpc>
                <a:spcPct val="150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D. Williams, "Implementing a Finite State Machine in VHDL", (23 Dec. 2015) [Online]. Available: https://www.allaboutcircuits.com/technical-articles/implementing-a-finite-state-machine-in-vhdl/.</a:t>
            </a:r>
            <a:endParaRPr sz="1200">
              <a:solidFill>
                <a:schemeClr val="dk1"/>
              </a:solidFill>
            </a:endParaRPr>
          </a:p>
        </p:txBody>
      </p:sp>
      <p:pic>
        <p:nvPicPr>
          <p:cNvPr id="240" name="Google Shape;240;p31"/>
          <p:cNvPicPr preferRelativeResize="0"/>
          <p:nvPr/>
        </p:nvPicPr>
        <p:blipFill>
          <a:blip r:embed="rId3">
            <a:alphaModFix/>
          </a:blip>
          <a:stretch>
            <a:fillRect/>
          </a:stretch>
        </p:blipFill>
        <p:spPr>
          <a:xfrm rot="2700000">
            <a:off x="7187590" y="-308940"/>
            <a:ext cx="3293596" cy="194270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13225" y="536450"/>
            <a:ext cx="6894900" cy="10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LATAR BELAKANG</a:t>
            </a:r>
            <a:endParaRPr>
              <a:solidFill>
                <a:schemeClr val="lt1"/>
              </a:solidFill>
            </a:endParaRPr>
          </a:p>
        </p:txBody>
      </p:sp>
      <p:sp>
        <p:nvSpPr>
          <p:cNvPr id="94" name="Google Shape;94;p14"/>
          <p:cNvSpPr txBox="1"/>
          <p:nvPr>
            <p:ph idx="1" type="body"/>
          </p:nvPr>
        </p:nvSpPr>
        <p:spPr>
          <a:xfrm>
            <a:off x="982650" y="1183475"/>
            <a:ext cx="7178700" cy="2375400"/>
          </a:xfrm>
          <a:prstGeom prst="rect">
            <a:avLst/>
          </a:prstGeom>
        </p:spPr>
        <p:txBody>
          <a:bodyPr anchorCtr="0" anchor="t" bIns="91425" lIns="91425" spcFirstLastPara="1" rIns="91425" wrap="square" tIns="91425">
            <a:noAutofit/>
          </a:bodyPr>
          <a:lstStyle/>
          <a:p>
            <a:pPr indent="457200" lvl="0" marL="0" rtl="0" algn="just">
              <a:lnSpc>
                <a:spcPct val="150000"/>
              </a:lnSpc>
              <a:spcBef>
                <a:spcPts val="0"/>
              </a:spcBef>
              <a:spcAft>
                <a:spcPts val="0"/>
              </a:spcAft>
              <a:buNone/>
            </a:pPr>
            <a:r>
              <a:rPr lang="en" sz="1200">
                <a:solidFill>
                  <a:schemeClr val="dk1"/>
                </a:solidFill>
              </a:rPr>
              <a:t>Dalam era digital dan globalisasi, industri perhotelan mengalami transformasi signifikan dalam menyajikan layanan kepada pelanggan. Keberadaan sistem pemesanan hotel telah menjadi pilar utama dalam meningkatkan efisiensi operasional dan memberikan pengalaman yang lebih baik kepada para tamu. Maka dari itu, kami dari kelompok AP4 melakukan inovasi dalam industri ini dengan membuat Hotel Booking System.</a:t>
            </a:r>
            <a:endParaRPr sz="1200">
              <a:solidFill>
                <a:schemeClr val="dk1"/>
              </a:solidFill>
            </a:endParaRPr>
          </a:p>
          <a:p>
            <a:pPr indent="457200" lvl="0" marL="0" rtl="0" algn="just">
              <a:lnSpc>
                <a:spcPct val="150000"/>
              </a:lnSpc>
              <a:spcBef>
                <a:spcPts val="800"/>
              </a:spcBef>
              <a:spcAft>
                <a:spcPts val="800"/>
              </a:spcAft>
              <a:buNone/>
            </a:pPr>
            <a:r>
              <a:rPr lang="en" sz="1200">
                <a:solidFill>
                  <a:schemeClr val="dk1"/>
                </a:solidFill>
              </a:rPr>
              <a:t>Berdasarkan penelitian Q3 2023 Global Impact Scores, terungkap bahwa pelayanan yang baik memiliki dampak positif terhadap ulasan tamu. Implementasi hotel system booking menjadi solusi strategis untuk meningkatkan kualitas pelayanan. Dengan sistem ini, hotel dapat menyediakan layanan check-in yang efisien, memungkinkan tamu untuk memilih antara check-in oleh staf, check-in mandiri menggunakan perangkat pribadi, atau melalui kios hotel. Melalui sistem booking ini, hotel dapat memberikan layanan yang responsif, menyediakan diskon dan program loyalitas yang meningkatkan kepuasan tamu, sebagaimana diindikasikan dalam penelitian Global Impact Scores.</a:t>
            </a:r>
            <a:endParaRPr sz="1200">
              <a:solidFill>
                <a:schemeClr val="dk1"/>
              </a:solidFill>
            </a:endParaRPr>
          </a:p>
        </p:txBody>
      </p:sp>
      <p:pic>
        <p:nvPicPr>
          <p:cNvPr id="95" name="Google Shape;95;p14"/>
          <p:cNvPicPr preferRelativeResize="0"/>
          <p:nvPr/>
        </p:nvPicPr>
        <p:blipFill>
          <a:blip r:embed="rId3">
            <a:alphaModFix/>
          </a:blip>
          <a:stretch>
            <a:fillRect/>
          </a:stretch>
        </p:blipFill>
        <p:spPr>
          <a:xfrm rot="2700000">
            <a:off x="7187590" y="-308940"/>
            <a:ext cx="3293596" cy="194270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2"/>
          <p:cNvSpPr txBox="1"/>
          <p:nvPr>
            <p:ph type="title"/>
          </p:nvPr>
        </p:nvSpPr>
        <p:spPr>
          <a:xfrm>
            <a:off x="3381275" y="2206350"/>
            <a:ext cx="4045200" cy="73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500"/>
              <a:t>LAMPIRAN</a:t>
            </a:r>
            <a:endParaRPr sz="4500">
              <a:solidFill>
                <a:schemeClr val="lt1"/>
              </a:solidFill>
            </a:endParaRPr>
          </a:p>
        </p:txBody>
      </p:sp>
      <p:pic>
        <p:nvPicPr>
          <p:cNvPr id="246" name="Google Shape;246;p32"/>
          <p:cNvPicPr preferRelativeResize="0"/>
          <p:nvPr/>
        </p:nvPicPr>
        <p:blipFill>
          <a:blip r:embed="rId3">
            <a:alphaModFix/>
          </a:blip>
          <a:stretch>
            <a:fillRect/>
          </a:stretch>
        </p:blipFill>
        <p:spPr>
          <a:xfrm rot="2699995">
            <a:off x="7573914" y="-320978"/>
            <a:ext cx="2374398" cy="1400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type="title"/>
          </p:nvPr>
        </p:nvSpPr>
        <p:spPr>
          <a:xfrm>
            <a:off x="713225" y="536450"/>
            <a:ext cx="6894900" cy="10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LAMPIRAN A</a:t>
            </a:r>
            <a:endParaRPr>
              <a:solidFill>
                <a:schemeClr val="lt1"/>
              </a:solidFill>
            </a:endParaRPr>
          </a:p>
        </p:txBody>
      </p:sp>
      <p:pic>
        <p:nvPicPr>
          <p:cNvPr id="252" name="Google Shape;252;p33"/>
          <p:cNvPicPr preferRelativeResize="0"/>
          <p:nvPr/>
        </p:nvPicPr>
        <p:blipFill>
          <a:blip r:embed="rId3">
            <a:alphaModFix/>
          </a:blip>
          <a:stretch>
            <a:fillRect/>
          </a:stretch>
        </p:blipFill>
        <p:spPr>
          <a:xfrm rot="2700000">
            <a:off x="7187590" y="-308940"/>
            <a:ext cx="3293596" cy="1942709"/>
          </a:xfrm>
          <a:prstGeom prst="rect">
            <a:avLst/>
          </a:prstGeom>
          <a:noFill/>
          <a:ln>
            <a:noFill/>
          </a:ln>
        </p:spPr>
      </p:pic>
      <p:pic>
        <p:nvPicPr>
          <p:cNvPr id="253" name="Google Shape;253;p33"/>
          <p:cNvPicPr preferRelativeResize="0"/>
          <p:nvPr/>
        </p:nvPicPr>
        <p:blipFill>
          <a:blip r:embed="rId4">
            <a:alphaModFix/>
          </a:blip>
          <a:stretch>
            <a:fillRect/>
          </a:stretch>
        </p:blipFill>
        <p:spPr>
          <a:xfrm>
            <a:off x="1398913" y="1320400"/>
            <a:ext cx="6346169" cy="3284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713225" y="536450"/>
            <a:ext cx="6894900" cy="10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LAMPIRAN B</a:t>
            </a:r>
            <a:endParaRPr>
              <a:solidFill>
                <a:schemeClr val="lt1"/>
              </a:solidFill>
            </a:endParaRPr>
          </a:p>
        </p:txBody>
      </p:sp>
      <p:pic>
        <p:nvPicPr>
          <p:cNvPr id="259" name="Google Shape;259;p34"/>
          <p:cNvPicPr preferRelativeResize="0"/>
          <p:nvPr/>
        </p:nvPicPr>
        <p:blipFill>
          <a:blip r:embed="rId3">
            <a:alphaModFix/>
          </a:blip>
          <a:stretch>
            <a:fillRect/>
          </a:stretch>
        </p:blipFill>
        <p:spPr>
          <a:xfrm rot="2700000">
            <a:off x="7187590" y="-308940"/>
            <a:ext cx="3293596" cy="1942709"/>
          </a:xfrm>
          <a:prstGeom prst="rect">
            <a:avLst/>
          </a:prstGeom>
          <a:noFill/>
          <a:ln>
            <a:noFill/>
          </a:ln>
        </p:spPr>
      </p:pic>
      <p:pic>
        <p:nvPicPr>
          <p:cNvPr id="260" name="Google Shape;260;p34"/>
          <p:cNvPicPr preferRelativeResize="0"/>
          <p:nvPr/>
        </p:nvPicPr>
        <p:blipFill>
          <a:blip r:embed="rId4">
            <a:alphaModFix/>
          </a:blip>
          <a:stretch>
            <a:fillRect/>
          </a:stretch>
        </p:blipFill>
        <p:spPr>
          <a:xfrm>
            <a:off x="4617447" y="1175025"/>
            <a:ext cx="3106078" cy="1811401"/>
          </a:xfrm>
          <a:prstGeom prst="rect">
            <a:avLst/>
          </a:prstGeom>
          <a:noFill/>
          <a:ln>
            <a:noFill/>
          </a:ln>
        </p:spPr>
      </p:pic>
      <p:pic>
        <p:nvPicPr>
          <p:cNvPr id="261" name="Google Shape;261;p34"/>
          <p:cNvPicPr preferRelativeResize="0"/>
          <p:nvPr/>
        </p:nvPicPr>
        <p:blipFill>
          <a:blip r:embed="rId5">
            <a:alphaModFix/>
          </a:blip>
          <a:stretch>
            <a:fillRect/>
          </a:stretch>
        </p:blipFill>
        <p:spPr>
          <a:xfrm>
            <a:off x="2653981" y="3099998"/>
            <a:ext cx="3013388" cy="1790776"/>
          </a:xfrm>
          <a:prstGeom prst="rect">
            <a:avLst/>
          </a:prstGeom>
          <a:noFill/>
          <a:ln>
            <a:noFill/>
          </a:ln>
        </p:spPr>
      </p:pic>
      <p:pic>
        <p:nvPicPr>
          <p:cNvPr id="262" name="Google Shape;262;p34"/>
          <p:cNvPicPr preferRelativeResize="0"/>
          <p:nvPr/>
        </p:nvPicPr>
        <p:blipFill>
          <a:blip r:embed="rId6">
            <a:alphaModFix/>
          </a:blip>
          <a:stretch>
            <a:fillRect/>
          </a:stretch>
        </p:blipFill>
        <p:spPr>
          <a:xfrm>
            <a:off x="311300" y="1175016"/>
            <a:ext cx="3207208" cy="18114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5"/>
          <p:cNvSpPr txBox="1"/>
          <p:nvPr>
            <p:ph type="title"/>
          </p:nvPr>
        </p:nvSpPr>
        <p:spPr>
          <a:xfrm>
            <a:off x="3381275" y="1881000"/>
            <a:ext cx="4045200" cy="138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500"/>
              <a:t>TERIMA KASIH</a:t>
            </a:r>
            <a:endParaRPr sz="4500">
              <a:solidFill>
                <a:schemeClr val="lt1"/>
              </a:solidFill>
            </a:endParaRPr>
          </a:p>
        </p:txBody>
      </p:sp>
      <p:pic>
        <p:nvPicPr>
          <p:cNvPr id="268" name="Google Shape;268;p35"/>
          <p:cNvPicPr preferRelativeResize="0"/>
          <p:nvPr/>
        </p:nvPicPr>
        <p:blipFill>
          <a:blip r:embed="rId3">
            <a:alphaModFix/>
          </a:blip>
          <a:stretch>
            <a:fillRect/>
          </a:stretch>
        </p:blipFill>
        <p:spPr>
          <a:xfrm rot="2699995">
            <a:off x="7573914" y="-320978"/>
            <a:ext cx="2374398" cy="14005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0" y="86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FITUR-FITUR</a:t>
            </a:r>
            <a:endParaRPr>
              <a:solidFill>
                <a:schemeClr val="lt1"/>
              </a:solidFill>
            </a:endParaRPr>
          </a:p>
        </p:txBody>
      </p:sp>
      <p:sp>
        <p:nvSpPr>
          <p:cNvPr id="101" name="Google Shape;101;p15"/>
          <p:cNvSpPr txBox="1"/>
          <p:nvPr>
            <p:ph idx="4294967295" type="body"/>
          </p:nvPr>
        </p:nvSpPr>
        <p:spPr>
          <a:xfrm>
            <a:off x="982650" y="928550"/>
            <a:ext cx="7178700" cy="3618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AutoNum type="arabicPeriod"/>
            </a:pPr>
            <a:r>
              <a:rPr lang="en">
                <a:solidFill>
                  <a:schemeClr val="dk1"/>
                </a:solidFill>
              </a:rPr>
              <a:t>Fitur booking kamar</a:t>
            </a:r>
            <a:br>
              <a:rPr lang="en">
                <a:solidFill>
                  <a:schemeClr val="dk1"/>
                </a:solidFill>
              </a:rPr>
            </a:br>
            <a:r>
              <a:rPr lang="en">
                <a:solidFill>
                  <a:schemeClr val="dk1"/>
                </a:solidFill>
              </a:rPr>
              <a:t>Fitur ini memungkinkan pengguna untuk memesan kamar hotel. Untuk memesan kamar, pengguna harus memasukkan nomor kamar, jumlah orang, dan jumlah malam menginap. Jika kamar tersedia, maka kamar tersebut akan dipesan dan total harga akan ditampilkan.</a:t>
            </a:r>
            <a:endParaRPr>
              <a:solidFill>
                <a:schemeClr val="dk1"/>
              </a:solidFill>
            </a:endParaRPr>
          </a:p>
          <a:p>
            <a:pPr indent="-317500" lvl="0" marL="457200" rtl="0" algn="l">
              <a:lnSpc>
                <a:spcPct val="150000"/>
              </a:lnSpc>
              <a:spcBef>
                <a:spcPts val="0"/>
              </a:spcBef>
              <a:spcAft>
                <a:spcPts val="0"/>
              </a:spcAft>
              <a:buClr>
                <a:schemeClr val="dk1"/>
              </a:buClr>
              <a:buSzPts val="1400"/>
              <a:buAutoNum type="arabicPeriod"/>
            </a:pPr>
            <a:r>
              <a:rPr lang="en">
                <a:solidFill>
                  <a:schemeClr val="dk1"/>
                </a:solidFill>
              </a:rPr>
              <a:t>Fitur pembayaran</a:t>
            </a:r>
            <a:br>
              <a:rPr lang="en">
                <a:solidFill>
                  <a:schemeClr val="dk1"/>
                </a:solidFill>
              </a:rPr>
            </a:br>
            <a:r>
              <a:rPr lang="en">
                <a:solidFill>
                  <a:schemeClr val="dk1"/>
                </a:solidFill>
              </a:rPr>
              <a:t>Fitur ini memungkinkan pengguna untuk membayar biaya kamar yang telah dipesan. Pengguna harus memasukkan uang tunai yang sesuai dengan total harga. Jika uang yang dibayarkan cukup, maka pengguna akan berhasil check in dan uang kembalian akan diberikan.</a:t>
            </a:r>
            <a:endParaRPr>
              <a:solidFill>
                <a:schemeClr val="dk1"/>
              </a:solidFill>
            </a:endParaRPr>
          </a:p>
          <a:p>
            <a:pPr indent="-317500" lvl="0" marL="457200" rtl="0" algn="l">
              <a:lnSpc>
                <a:spcPct val="150000"/>
              </a:lnSpc>
              <a:spcBef>
                <a:spcPts val="0"/>
              </a:spcBef>
              <a:spcAft>
                <a:spcPts val="0"/>
              </a:spcAft>
              <a:buClr>
                <a:schemeClr val="dk1"/>
              </a:buClr>
              <a:buSzPts val="1400"/>
              <a:buAutoNum type="arabicPeriod"/>
            </a:pPr>
            <a:r>
              <a:rPr lang="en">
                <a:solidFill>
                  <a:schemeClr val="dk1"/>
                </a:solidFill>
              </a:rPr>
              <a:t>Fitur display harga kamar</a:t>
            </a:r>
            <a:br>
              <a:rPr lang="en">
                <a:solidFill>
                  <a:schemeClr val="dk1"/>
                </a:solidFill>
              </a:rPr>
            </a:br>
            <a:r>
              <a:rPr lang="en">
                <a:solidFill>
                  <a:schemeClr val="dk1"/>
                </a:solidFill>
              </a:rPr>
              <a:t>Fitur ini memungkinkan pengguna untuk melihat harga kamar yang telah dipesan. Harga kamar ditampilkan dalam dua digit satuan jutaan dan dua digit satuan ratusan ribu.</a:t>
            </a:r>
            <a:endParaRPr>
              <a:solidFill>
                <a:schemeClr val="dk1"/>
              </a:solidFill>
            </a:endParaRPr>
          </a:p>
        </p:txBody>
      </p:sp>
      <p:pic>
        <p:nvPicPr>
          <p:cNvPr id="102" name="Google Shape;102;p15"/>
          <p:cNvPicPr preferRelativeResize="0"/>
          <p:nvPr/>
        </p:nvPicPr>
        <p:blipFill>
          <a:blip r:embed="rId3">
            <a:alphaModFix/>
          </a:blip>
          <a:stretch>
            <a:fillRect/>
          </a:stretch>
        </p:blipFill>
        <p:spPr>
          <a:xfrm rot="2700000">
            <a:off x="7187590" y="-308940"/>
            <a:ext cx="3293596" cy="194270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0" y="86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FITUR-FITUR</a:t>
            </a:r>
            <a:endParaRPr>
              <a:solidFill>
                <a:schemeClr val="lt1"/>
              </a:solidFill>
            </a:endParaRPr>
          </a:p>
        </p:txBody>
      </p:sp>
      <p:sp>
        <p:nvSpPr>
          <p:cNvPr id="108" name="Google Shape;108;p16"/>
          <p:cNvSpPr txBox="1"/>
          <p:nvPr>
            <p:ph idx="4294967295" type="body"/>
          </p:nvPr>
        </p:nvSpPr>
        <p:spPr>
          <a:xfrm>
            <a:off x="982650" y="928550"/>
            <a:ext cx="7178700" cy="3618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AutoNum type="arabicPeriod" startAt="4"/>
            </a:pPr>
            <a:r>
              <a:rPr lang="en">
                <a:solidFill>
                  <a:schemeClr val="dk1"/>
                </a:solidFill>
              </a:rPr>
              <a:t>Fitur state machine</a:t>
            </a:r>
            <a:endParaRPr>
              <a:solidFill>
                <a:schemeClr val="dk1"/>
              </a:solidFill>
            </a:endParaRPr>
          </a:p>
          <a:p>
            <a:pPr indent="0" lvl="0" marL="457200" rtl="0" algn="l">
              <a:lnSpc>
                <a:spcPct val="150000"/>
              </a:lnSpc>
              <a:spcBef>
                <a:spcPts val="1200"/>
              </a:spcBef>
              <a:spcAft>
                <a:spcPts val="1200"/>
              </a:spcAft>
              <a:buNone/>
            </a:pPr>
            <a:r>
              <a:rPr lang="en">
                <a:solidFill>
                  <a:schemeClr val="dk1"/>
                </a:solidFill>
              </a:rPr>
              <a:t>Kode di atas menggunakan state machine untuk mengatur aliran program. State machine ini terdiri dari lima state, yaitu:</a:t>
            </a:r>
            <a:br>
              <a:rPr lang="en">
                <a:solidFill>
                  <a:schemeClr val="dk1"/>
                </a:solidFill>
              </a:rPr>
            </a:br>
            <a:r>
              <a:rPr lang="en">
                <a:solidFill>
                  <a:schemeClr val="dk1"/>
                </a:solidFill>
              </a:rPr>
              <a:t>Idle : State awal di mana sistem menunggu pengguna untuk memulai proses booking.</a:t>
            </a:r>
            <a:br>
              <a:rPr lang="en">
                <a:solidFill>
                  <a:schemeClr val="dk1"/>
                </a:solidFill>
              </a:rPr>
            </a:br>
            <a:r>
              <a:rPr lang="en">
                <a:solidFill>
                  <a:schemeClr val="dk1"/>
                </a:solidFill>
              </a:rPr>
              <a:t>Booking : State di mana pengguna memasukkan informasi pemesanan kamar.</a:t>
            </a:r>
            <a:br>
              <a:rPr lang="en">
                <a:solidFill>
                  <a:schemeClr val="dk1"/>
                </a:solidFill>
              </a:rPr>
            </a:br>
            <a:r>
              <a:rPr lang="en">
                <a:solidFill>
                  <a:schemeClr val="dk1"/>
                </a:solidFill>
              </a:rPr>
              <a:t>Loading : State di mana sistem memeriksa ketersediaan kamar dan menyimpan nomor kamar yang dipesan.</a:t>
            </a:r>
            <a:br>
              <a:rPr lang="en">
                <a:solidFill>
                  <a:schemeClr val="dk1"/>
                </a:solidFill>
              </a:rPr>
            </a:br>
            <a:r>
              <a:rPr lang="en">
                <a:solidFill>
                  <a:schemeClr val="dk1"/>
                </a:solidFill>
              </a:rPr>
              <a:t>Payment : State di mana pengguna melakukan pembayaran.</a:t>
            </a:r>
            <a:br>
              <a:rPr lang="en">
                <a:solidFill>
                  <a:schemeClr val="dk1"/>
                </a:solidFill>
              </a:rPr>
            </a:br>
            <a:r>
              <a:rPr lang="en">
                <a:solidFill>
                  <a:schemeClr val="dk1"/>
                </a:solidFill>
              </a:rPr>
              <a:t>Check_in : State di mana pengguna check in dan menerima uang kembalian.</a:t>
            </a:r>
            <a:endParaRPr>
              <a:solidFill>
                <a:schemeClr val="dk1"/>
              </a:solidFill>
            </a:endParaRPr>
          </a:p>
        </p:txBody>
      </p:sp>
      <p:pic>
        <p:nvPicPr>
          <p:cNvPr id="109" name="Google Shape;109;p16"/>
          <p:cNvPicPr preferRelativeResize="0"/>
          <p:nvPr/>
        </p:nvPicPr>
        <p:blipFill>
          <a:blip r:embed="rId3">
            <a:alphaModFix/>
          </a:blip>
          <a:stretch>
            <a:fillRect/>
          </a:stretch>
        </p:blipFill>
        <p:spPr>
          <a:xfrm rot="2700000">
            <a:off x="7187590" y="-308940"/>
            <a:ext cx="3293596" cy="194270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257850" y="135565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500"/>
              <a:t>TUJUAN</a:t>
            </a:r>
            <a:endParaRPr sz="4500">
              <a:solidFill>
                <a:schemeClr val="lt1"/>
              </a:solidFill>
            </a:endParaRPr>
          </a:p>
        </p:txBody>
      </p:sp>
      <p:sp>
        <p:nvSpPr>
          <p:cNvPr id="115" name="Google Shape;115;p17"/>
          <p:cNvSpPr txBox="1"/>
          <p:nvPr>
            <p:ph idx="1" type="subTitle"/>
          </p:nvPr>
        </p:nvSpPr>
        <p:spPr>
          <a:xfrm>
            <a:off x="3773825" y="838350"/>
            <a:ext cx="4394400" cy="3466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en" sz="1400">
                <a:solidFill>
                  <a:schemeClr val="dk1"/>
                </a:solidFill>
              </a:rPr>
              <a:t>Menerapkan bahasa VHDL untuk meningkatkan fungsionalitas dan efisiensi dalam kehidupan sehari-hari</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rPr>
              <a:t>Memperdalam pemahaman mengenai VHDL dan bagaimana penerapannya dalam pemrograman.</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rPr>
              <a:t>Mengembangkan desain FSM yang inovatif dengan memanfaatkan kemampuan bahasa VHDL untuk kontrol sistem yang efisien.</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rPr>
              <a:t>Mengidentifikasi dan mengimplementasikan strategi untuk meningkatkan keberlanjutan sistem melalui pemahaman dalam VHDL.</a:t>
            </a:r>
            <a:endParaRPr sz="1400">
              <a:solidFill>
                <a:schemeClr val="dk1"/>
              </a:solidFill>
            </a:endParaRPr>
          </a:p>
        </p:txBody>
      </p:sp>
      <p:pic>
        <p:nvPicPr>
          <p:cNvPr id="116" name="Google Shape;116;p17"/>
          <p:cNvPicPr preferRelativeResize="0"/>
          <p:nvPr/>
        </p:nvPicPr>
        <p:blipFill>
          <a:blip r:embed="rId3">
            <a:alphaModFix/>
          </a:blip>
          <a:stretch>
            <a:fillRect/>
          </a:stretch>
        </p:blipFill>
        <p:spPr>
          <a:xfrm rot="2699995">
            <a:off x="7573914" y="-320978"/>
            <a:ext cx="2374398" cy="14005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713225" y="536450"/>
            <a:ext cx="7717500" cy="56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PERAN DAN TANGGUNG JAWAB</a:t>
            </a:r>
            <a:endParaRPr/>
          </a:p>
        </p:txBody>
      </p:sp>
      <p:graphicFrame>
        <p:nvGraphicFramePr>
          <p:cNvPr id="122" name="Google Shape;122;p18"/>
          <p:cNvGraphicFramePr/>
          <p:nvPr/>
        </p:nvGraphicFramePr>
        <p:xfrm>
          <a:off x="957138" y="1419438"/>
          <a:ext cx="3000000" cy="3000000"/>
        </p:xfrm>
        <a:graphic>
          <a:graphicData uri="http://schemas.openxmlformats.org/drawingml/2006/table">
            <a:tbl>
              <a:tblPr>
                <a:noFill/>
                <a:tableStyleId>{EECB3605-4C49-41E9-B650-D3543023B945}</a:tableStyleId>
              </a:tblPr>
              <a:tblGrid>
                <a:gridCol w="2271900"/>
                <a:gridCol w="2776275"/>
                <a:gridCol w="2047500"/>
              </a:tblGrid>
              <a:tr h="607950">
                <a:tc>
                  <a:txBody>
                    <a:bodyPr/>
                    <a:lstStyle/>
                    <a:p>
                      <a:pPr indent="0" lvl="0" marL="0" rtl="0" algn="ctr">
                        <a:spcBef>
                          <a:spcPts val="0"/>
                        </a:spcBef>
                        <a:spcAft>
                          <a:spcPts val="0"/>
                        </a:spcAft>
                        <a:buNone/>
                      </a:pPr>
                      <a:r>
                        <a:rPr lang="en" sz="1800">
                          <a:solidFill>
                            <a:schemeClr val="accent1"/>
                          </a:solidFill>
                          <a:latin typeface="Aldrich"/>
                          <a:ea typeface="Aldrich"/>
                          <a:cs typeface="Aldrich"/>
                          <a:sym typeface="Aldrich"/>
                        </a:rPr>
                        <a:t>PERAN</a:t>
                      </a:r>
                      <a:endParaRPr sz="1800">
                        <a:solidFill>
                          <a:schemeClr val="accent1"/>
                        </a:solidFill>
                        <a:latin typeface="Aldrich"/>
                        <a:ea typeface="Aldrich"/>
                        <a:cs typeface="Aldrich"/>
                        <a:sym typeface="Aldrich"/>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1"/>
                          </a:solidFill>
                          <a:latin typeface="Aldrich"/>
                          <a:ea typeface="Aldrich"/>
                          <a:cs typeface="Aldrich"/>
                          <a:sym typeface="Aldrich"/>
                        </a:rPr>
                        <a:t>TANGGUNG JAWAB</a:t>
                      </a:r>
                      <a:endParaRPr sz="1800">
                        <a:solidFill>
                          <a:schemeClr val="accent1"/>
                        </a:solidFill>
                        <a:latin typeface="Aldrich"/>
                        <a:ea typeface="Aldrich"/>
                        <a:cs typeface="Aldrich"/>
                        <a:sym typeface="Aldrich"/>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1"/>
                          </a:solidFill>
                          <a:latin typeface="Aldrich"/>
                          <a:ea typeface="Aldrich"/>
                          <a:cs typeface="Aldrich"/>
                          <a:sym typeface="Aldrich"/>
                        </a:rPr>
                        <a:t>ANGGOTA</a:t>
                      </a:r>
                      <a:endParaRPr sz="1800">
                        <a:solidFill>
                          <a:schemeClr val="accent1"/>
                        </a:solidFill>
                        <a:latin typeface="Aldrich"/>
                        <a:ea typeface="Aldrich"/>
                        <a:cs typeface="Aldrich"/>
                        <a:sym typeface="Aldrich"/>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607950">
                <a:tc>
                  <a:txBody>
                    <a:bodyPr/>
                    <a:lstStyle/>
                    <a:p>
                      <a:pPr indent="0" lvl="0" marL="0" rtl="0" algn="ctr">
                        <a:spcBef>
                          <a:spcPts val="0"/>
                        </a:spcBef>
                        <a:spcAft>
                          <a:spcPts val="0"/>
                        </a:spcAft>
                        <a:buNone/>
                      </a:pPr>
                      <a:r>
                        <a:rPr lang="en" sz="1800">
                          <a:solidFill>
                            <a:schemeClr val="accent1"/>
                          </a:solidFill>
                          <a:latin typeface="Aldrich"/>
                          <a:ea typeface="Aldrich"/>
                          <a:cs typeface="Aldrich"/>
                          <a:sym typeface="Aldrich"/>
                        </a:rPr>
                        <a:t>Penentu Ide</a:t>
                      </a:r>
                      <a:endParaRPr sz="1800">
                        <a:solidFill>
                          <a:schemeClr val="accent1"/>
                        </a:solidFill>
                        <a:latin typeface="Aldrich"/>
                        <a:ea typeface="Aldrich"/>
                        <a:cs typeface="Aldrich"/>
                        <a:sym typeface="Aldrich"/>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dvent Pro Medium"/>
                          <a:ea typeface="Advent Pro Medium"/>
                          <a:cs typeface="Advent Pro Medium"/>
                          <a:sym typeface="Advent Pro Medium"/>
                        </a:rPr>
                        <a:t>Menentukan ide yang ingin diterapkan</a:t>
                      </a:r>
                      <a:endParaRPr>
                        <a:solidFill>
                          <a:schemeClr val="lt1"/>
                        </a:solidFill>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dvent Pro Medium"/>
                          <a:ea typeface="Advent Pro Medium"/>
                          <a:cs typeface="Advent Pro Medium"/>
                          <a:sym typeface="Advent Pro Medium"/>
                        </a:rPr>
                        <a:t>Aulia Anugrah Aziz</a:t>
                      </a:r>
                      <a:endParaRPr>
                        <a:solidFill>
                          <a:schemeClr val="lt1"/>
                        </a:solidFill>
                        <a:latin typeface="Advent Pro Medium"/>
                        <a:ea typeface="Advent Pro Medium"/>
                        <a:cs typeface="Advent Pro Medium"/>
                        <a:sym typeface="Advent Pro Medium"/>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607950">
                <a:tc>
                  <a:txBody>
                    <a:bodyPr/>
                    <a:lstStyle/>
                    <a:p>
                      <a:pPr indent="0" lvl="0" marL="0" rtl="0" algn="ctr">
                        <a:spcBef>
                          <a:spcPts val="0"/>
                        </a:spcBef>
                        <a:spcAft>
                          <a:spcPts val="0"/>
                        </a:spcAft>
                        <a:buNone/>
                      </a:pPr>
                      <a:r>
                        <a:rPr lang="en" sz="1800">
                          <a:solidFill>
                            <a:schemeClr val="accent1"/>
                          </a:solidFill>
                          <a:latin typeface="Aldrich"/>
                          <a:ea typeface="Aldrich"/>
                          <a:cs typeface="Aldrich"/>
                          <a:sym typeface="Aldrich"/>
                        </a:rPr>
                        <a:t>Pembuat FSM</a:t>
                      </a:r>
                      <a:endParaRPr sz="1800">
                        <a:solidFill>
                          <a:schemeClr val="accent1"/>
                        </a:solidFill>
                        <a:latin typeface="Aldrich"/>
                        <a:ea typeface="Aldrich"/>
                        <a:cs typeface="Aldrich"/>
                        <a:sym typeface="Aldrich"/>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dvent Pro Medium"/>
                          <a:ea typeface="Advent Pro Medium"/>
                          <a:cs typeface="Advent Pro Medium"/>
                          <a:sym typeface="Advent Pro Medium"/>
                        </a:rPr>
                        <a:t>Mendesain dan mengimplementasikan FSM berdasarkan ide yang telah ditentukan</a:t>
                      </a:r>
                      <a:endParaRPr>
                        <a:solidFill>
                          <a:schemeClr val="lt1"/>
                        </a:solidFill>
                        <a:latin typeface="Advent Pro Medium"/>
                        <a:ea typeface="Advent Pro Medium"/>
                        <a:cs typeface="Advent Pro Medium"/>
                        <a:sym typeface="Advent Pro Medium"/>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dvent Pro Medium"/>
                          <a:ea typeface="Advent Pro Medium"/>
                          <a:cs typeface="Advent Pro Medium"/>
                          <a:sym typeface="Advent Pro Medium"/>
                        </a:rPr>
                        <a:t>Aulia Anugrah Aziz</a:t>
                      </a:r>
                      <a:endParaRPr>
                        <a:solidFill>
                          <a:schemeClr val="lt1"/>
                        </a:solidFill>
                        <a:latin typeface="Advent Pro Medium"/>
                        <a:ea typeface="Advent Pro Medium"/>
                        <a:cs typeface="Advent Pro Medium"/>
                        <a:sym typeface="Advent Pro Medium"/>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607950">
                <a:tc>
                  <a:txBody>
                    <a:bodyPr/>
                    <a:lstStyle/>
                    <a:p>
                      <a:pPr indent="0" lvl="0" marL="0" rtl="0" algn="ctr">
                        <a:spcBef>
                          <a:spcPts val="0"/>
                        </a:spcBef>
                        <a:spcAft>
                          <a:spcPts val="0"/>
                        </a:spcAft>
                        <a:buNone/>
                      </a:pPr>
                      <a:r>
                        <a:rPr lang="en" sz="1800">
                          <a:solidFill>
                            <a:schemeClr val="accent1"/>
                          </a:solidFill>
                          <a:latin typeface="Aldrich"/>
                          <a:ea typeface="Aldrich"/>
                          <a:cs typeface="Aldrich"/>
                          <a:sym typeface="Aldrich"/>
                        </a:rPr>
                        <a:t>Pembuat Testbench</a:t>
                      </a:r>
                      <a:endParaRPr sz="1800">
                        <a:solidFill>
                          <a:schemeClr val="accent1"/>
                        </a:solidFill>
                        <a:latin typeface="Aldrich"/>
                        <a:ea typeface="Aldrich"/>
                        <a:cs typeface="Aldrich"/>
                        <a:sym typeface="Aldrich"/>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dvent Pro Medium"/>
                          <a:ea typeface="Advent Pro Medium"/>
                          <a:cs typeface="Advent Pro Medium"/>
                          <a:sym typeface="Advent Pro Medium"/>
                        </a:rPr>
                        <a:t>Membuat testbench untuk menguji fungsi dan kinerja</a:t>
                      </a:r>
                      <a:endParaRPr>
                        <a:solidFill>
                          <a:schemeClr val="lt1"/>
                        </a:solidFill>
                        <a:latin typeface="Advent Pro Medium"/>
                        <a:ea typeface="Advent Pro Medium"/>
                        <a:cs typeface="Advent Pro Medium"/>
                        <a:sym typeface="Advent Pro Medium"/>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dvent Pro Medium"/>
                          <a:ea typeface="Advent Pro Medium"/>
                          <a:cs typeface="Advent Pro Medium"/>
                          <a:sym typeface="Advent Pro Medium"/>
                        </a:rPr>
                        <a:t>Aulia Anugrah Aziz</a:t>
                      </a:r>
                      <a:endParaRPr>
                        <a:solidFill>
                          <a:schemeClr val="lt1"/>
                        </a:solidFill>
                        <a:latin typeface="Advent Pro Medium"/>
                        <a:ea typeface="Advent Pro Medium"/>
                        <a:cs typeface="Advent Pro Medium"/>
                        <a:sym typeface="Advent Pro Medium"/>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13225" y="536450"/>
            <a:ext cx="7717500" cy="56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PERAN DAN TANGGUNG JAWAB</a:t>
            </a:r>
            <a:endParaRPr/>
          </a:p>
        </p:txBody>
      </p:sp>
      <p:graphicFrame>
        <p:nvGraphicFramePr>
          <p:cNvPr id="128" name="Google Shape;128;p19"/>
          <p:cNvGraphicFramePr/>
          <p:nvPr/>
        </p:nvGraphicFramePr>
        <p:xfrm>
          <a:off x="957138" y="1419438"/>
          <a:ext cx="3000000" cy="3000000"/>
        </p:xfrm>
        <a:graphic>
          <a:graphicData uri="http://schemas.openxmlformats.org/drawingml/2006/table">
            <a:tbl>
              <a:tblPr>
                <a:noFill/>
                <a:tableStyleId>{EECB3605-4C49-41E9-B650-D3543023B945}</a:tableStyleId>
              </a:tblPr>
              <a:tblGrid>
                <a:gridCol w="2271900"/>
                <a:gridCol w="2776275"/>
                <a:gridCol w="2047500"/>
              </a:tblGrid>
              <a:tr h="607950">
                <a:tc>
                  <a:txBody>
                    <a:bodyPr/>
                    <a:lstStyle/>
                    <a:p>
                      <a:pPr indent="0" lvl="0" marL="0" rtl="0" algn="ctr">
                        <a:spcBef>
                          <a:spcPts val="0"/>
                        </a:spcBef>
                        <a:spcAft>
                          <a:spcPts val="0"/>
                        </a:spcAft>
                        <a:buNone/>
                      </a:pPr>
                      <a:r>
                        <a:rPr lang="en" sz="1800">
                          <a:solidFill>
                            <a:schemeClr val="accent1"/>
                          </a:solidFill>
                          <a:latin typeface="Aldrich"/>
                          <a:ea typeface="Aldrich"/>
                          <a:cs typeface="Aldrich"/>
                          <a:sym typeface="Aldrich"/>
                        </a:rPr>
                        <a:t>PERAN</a:t>
                      </a:r>
                      <a:endParaRPr sz="1800">
                        <a:solidFill>
                          <a:schemeClr val="accent1"/>
                        </a:solidFill>
                        <a:latin typeface="Aldrich"/>
                        <a:ea typeface="Aldrich"/>
                        <a:cs typeface="Aldrich"/>
                        <a:sym typeface="Aldrich"/>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1"/>
                          </a:solidFill>
                          <a:latin typeface="Aldrich"/>
                          <a:ea typeface="Aldrich"/>
                          <a:cs typeface="Aldrich"/>
                          <a:sym typeface="Aldrich"/>
                        </a:rPr>
                        <a:t>TANGGUNG JAWAB</a:t>
                      </a:r>
                      <a:endParaRPr sz="1800">
                        <a:solidFill>
                          <a:schemeClr val="accent1"/>
                        </a:solidFill>
                        <a:latin typeface="Aldrich"/>
                        <a:ea typeface="Aldrich"/>
                        <a:cs typeface="Aldrich"/>
                        <a:sym typeface="Aldrich"/>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1"/>
                          </a:solidFill>
                          <a:latin typeface="Aldrich"/>
                          <a:ea typeface="Aldrich"/>
                          <a:cs typeface="Aldrich"/>
                          <a:sym typeface="Aldrich"/>
                        </a:rPr>
                        <a:t>ANGGOTA</a:t>
                      </a:r>
                      <a:endParaRPr sz="1800">
                        <a:solidFill>
                          <a:schemeClr val="accent1"/>
                        </a:solidFill>
                        <a:latin typeface="Aldrich"/>
                        <a:ea typeface="Aldrich"/>
                        <a:cs typeface="Aldrich"/>
                        <a:sym typeface="Aldrich"/>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607950">
                <a:tc>
                  <a:txBody>
                    <a:bodyPr/>
                    <a:lstStyle/>
                    <a:p>
                      <a:pPr indent="0" lvl="0" marL="0" rtl="0" algn="ctr">
                        <a:spcBef>
                          <a:spcPts val="0"/>
                        </a:spcBef>
                        <a:spcAft>
                          <a:spcPts val="0"/>
                        </a:spcAft>
                        <a:buNone/>
                      </a:pPr>
                      <a:r>
                        <a:rPr lang="en" sz="1800">
                          <a:solidFill>
                            <a:schemeClr val="accent1"/>
                          </a:solidFill>
                          <a:latin typeface="Aldrich"/>
                          <a:ea typeface="Aldrich"/>
                          <a:cs typeface="Aldrich"/>
                          <a:sym typeface="Aldrich"/>
                        </a:rPr>
                        <a:t>Pembuat Function</a:t>
                      </a:r>
                      <a:endParaRPr sz="1800">
                        <a:solidFill>
                          <a:schemeClr val="accent1"/>
                        </a:solidFill>
                        <a:latin typeface="Aldrich"/>
                        <a:ea typeface="Aldrich"/>
                        <a:cs typeface="Aldrich"/>
                        <a:sym typeface="Aldrich"/>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dvent Pro Medium"/>
                          <a:ea typeface="Advent Pro Medium"/>
                          <a:cs typeface="Advent Pro Medium"/>
                          <a:sym typeface="Advent Pro Medium"/>
                        </a:rPr>
                        <a:t>Mengembangkan fungsi-fungsi yang diperlukan</a:t>
                      </a:r>
                      <a:endParaRPr>
                        <a:solidFill>
                          <a:schemeClr val="lt1"/>
                        </a:solidFill>
                        <a:latin typeface="Advent Pro Medium"/>
                        <a:ea typeface="Advent Pro Medium"/>
                        <a:cs typeface="Advent Pro Medium"/>
                        <a:sym typeface="Advent Pro Medium"/>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Advent Pro Medium"/>
                          <a:ea typeface="Advent Pro Medium"/>
                          <a:cs typeface="Advent Pro Medium"/>
                          <a:sym typeface="Advent Pro Medium"/>
                        </a:rPr>
                        <a:t>Achmad Zaidan Lazuardy</a:t>
                      </a:r>
                      <a:endParaRPr>
                        <a:solidFill>
                          <a:schemeClr val="lt1"/>
                        </a:solidFill>
                        <a:latin typeface="Advent Pro Medium"/>
                        <a:ea typeface="Advent Pro Medium"/>
                        <a:cs typeface="Advent Pro Medium"/>
                        <a:sym typeface="Advent Pro Medium"/>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607950">
                <a:tc>
                  <a:txBody>
                    <a:bodyPr/>
                    <a:lstStyle/>
                    <a:p>
                      <a:pPr indent="0" lvl="0" marL="0" rtl="0" algn="ctr">
                        <a:spcBef>
                          <a:spcPts val="0"/>
                        </a:spcBef>
                        <a:spcAft>
                          <a:spcPts val="0"/>
                        </a:spcAft>
                        <a:buNone/>
                      </a:pPr>
                      <a:r>
                        <a:rPr lang="en" sz="1800">
                          <a:solidFill>
                            <a:schemeClr val="accent1"/>
                          </a:solidFill>
                          <a:latin typeface="Aldrich"/>
                          <a:ea typeface="Aldrich"/>
                          <a:cs typeface="Aldrich"/>
                          <a:sym typeface="Aldrich"/>
                        </a:rPr>
                        <a:t>Pembuat Seven Segment</a:t>
                      </a:r>
                      <a:endParaRPr sz="1800">
                        <a:solidFill>
                          <a:schemeClr val="accent1"/>
                        </a:solidFill>
                        <a:latin typeface="Aldrich"/>
                        <a:ea typeface="Aldrich"/>
                        <a:cs typeface="Aldrich"/>
                        <a:sym typeface="Aldrich"/>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dvent Pro Medium"/>
                          <a:ea typeface="Advent Pro Medium"/>
                          <a:cs typeface="Advent Pro Medium"/>
                          <a:sym typeface="Advent Pro Medium"/>
                        </a:rPr>
                        <a:t>Mengimplementasikan tampilan Seven Segment sesuai spesifikasi yang dibutuhkan</a:t>
                      </a:r>
                      <a:endParaRPr>
                        <a:solidFill>
                          <a:schemeClr val="lt1"/>
                        </a:solidFill>
                        <a:latin typeface="Advent Pro Medium"/>
                        <a:ea typeface="Advent Pro Medium"/>
                        <a:cs typeface="Advent Pro Medium"/>
                        <a:sym typeface="Advent Pro Medium"/>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dvent Pro Medium"/>
                          <a:ea typeface="Advent Pro Medium"/>
                          <a:cs typeface="Advent Pro Medium"/>
                          <a:sym typeface="Advent Pro Medium"/>
                        </a:rPr>
                        <a:t>Bintang Siahaan</a:t>
                      </a:r>
                      <a:endParaRPr>
                        <a:solidFill>
                          <a:schemeClr val="lt1"/>
                        </a:solidFill>
                        <a:latin typeface="Advent Pro Medium"/>
                        <a:ea typeface="Advent Pro Medium"/>
                        <a:cs typeface="Advent Pro Medium"/>
                        <a:sym typeface="Advent Pro Medium"/>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607950">
                <a:tc>
                  <a:txBody>
                    <a:bodyPr/>
                    <a:lstStyle/>
                    <a:p>
                      <a:pPr indent="0" lvl="0" marL="0" rtl="0" algn="ctr">
                        <a:spcBef>
                          <a:spcPts val="0"/>
                        </a:spcBef>
                        <a:spcAft>
                          <a:spcPts val="0"/>
                        </a:spcAft>
                        <a:buNone/>
                      </a:pPr>
                      <a:r>
                        <a:rPr lang="en" sz="1800">
                          <a:solidFill>
                            <a:schemeClr val="accent1"/>
                          </a:solidFill>
                          <a:latin typeface="Aldrich"/>
                          <a:ea typeface="Aldrich"/>
                          <a:cs typeface="Aldrich"/>
                          <a:sym typeface="Aldrich"/>
                        </a:rPr>
                        <a:t>Pembuat README</a:t>
                      </a:r>
                      <a:endParaRPr sz="1800">
                        <a:solidFill>
                          <a:schemeClr val="accent1"/>
                        </a:solidFill>
                        <a:latin typeface="Aldrich"/>
                        <a:ea typeface="Aldrich"/>
                        <a:cs typeface="Aldrich"/>
                        <a:sym typeface="Aldrich"/>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dvent Pro Medium"/>
                          <a:ea typeface="Advent Pro Medium"/>
                          <a:cs typeface="Advent Pro Medium"/>
                          <a:sym typeface="Advent Pro Medium"/>
                        </a:rPr>
                        <a:t>Menyiapkan README yang jelas dan informatif mengenai proyek yang dibuat</a:t>
                      </a:r>
                      <a:endParaRPr>
                        <a:solidFill>
                          <a:schemeClr val="lt1"/>
                        </a:solidFill>
                        <a:latin typeface="Advent Pro Medium"/>
                        <a:ea typeface="Advent Pro Medium"/>
                        <a:cs typeface="Advent Pro Medium"/>
                        <a:sym typeface="Advent Pro Medium"/>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dvent Pro Medium"/>
                          <a:ea typeface="Advent Pro Medium"/>
                          <a:cs typeface="Advent Pro Medium"/>
                          <a:sym typeface="Advent Pro Medium"/>
                        </a:rPr>
                        <a:t>Muhammad Abrisam Cahyo Juhartono</a:t>
                      </a:r>
                      <a:endParaRPr>
                        <a:solidFill>
                          <a:schemeClr val="lt1"/>
                        </a:solidFill>
                        <a:latin typeface="Advent Pro Medium"/>
                        <a:ea typeface="Advent Pro Medium"/>
                        <a:cs typeface="Advent Pro Medium"/>
                        <a:sym typeface="Advent Pro Medium"/>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713225" y="536450"/>
            <a:ext cx="7717500" cy="56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PERAN DAN TANGGUNG JAWAB</a:t>
            </a:r>
            <a:endParaRPr/>
          </a:p>
        </p:txBody>
      </p:sp>
      <p:graphicFrame>
        <p:nvGraphicFramePr>
          <p:cNvPr id="134" name="Google Shape;134;p20"/>
          <p:cNvGraphicFramePr/>
          <p:nvPr/>
        </p:nvGraphicFramePr>
        <p:xfrm>
          <a:off x="957138" y="1419438"/>
          <a:ext cx="3000000" cy="3000000"/>
        </p:xfrm>
        <a:graphic>
          <a:graphicData uri="http://schemas.openxmlformats.org/drawingml/2006/table">
            <a:tbl>
              <a:tblPr>
                <a:noFill/>
                <a:tableStyleId>{EECB3605-4C49-41E9-B650-D3543023B945}</a:tableStyleId>
              </a:tblPr>
              <a:tblGrid>
                <a:gridCol w="2271900"/>
                <a:gridCol w="2776275"/>
                <a:gridCol w="2047500"/>
              </a:tblGrid>
              <a:tr h="607950">
                <a:tc>
                  <a:txBody>
                    <a:bodyPr/>
                    <a:lstStyle/>
                    <a:p>
                      <a:pPr indent="0" lvl="0" marL="0" rtl="0" algn="ctr">
                        <a:spcBef>
                          <a:spcPts val="0"/>
                        </a:spcBef>
                        <a:spcAft>
                          <a:spcPts val="0"/>
                        </a:spcAft>
                        <a:buNone/>
                      </a:pPr>
                      <a:r>
                        <a:rPr lang="en" sz="1800">
                          <a:solidFill>
                            <a:schemeClr val="accent1"/>
                          </a:solidFill>
                          <a:latin typeface="Aldrich"/>
                          <a:ea typeface="Aldrich"/>
                          <a:cs typeface="Aldrich"/>
                          <a:sym typeface="Aldrich"/>
                        </a:rPr>
                        <a:t>PERAN</a:t>
                      </a:r>
                      <a:endParaRPr sz="1800">
                        <a:solidFill>
                          <a:schemeClr val="accent1"/>
                        </a:solidFill>
                        <a:latin typeface="Aldrich"/>
                        <a:ea typeface="Aldrich"/>
                        <a:cs typeface="Aldrich"/>
                        <a:sym typeface="Aldrich"/>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1"/>
                          </a:solidFill>
                          <a:latin typeface="Aldrich"/>
                          <a:ea typeface="Aldrich"/>
                          <a:cs typeface="Aldrich"/>
                          <a:sym typeface="Aldrich"/>
                        </a:rPr>
                        <a:t>TANGGUNG JAWAB</a:t>
                      </a:r>
                      <a:endParaRPr sz="1800">
                        <a:solidFill>
                          <a:schemeClr val="accent1"/>
                        </a:solidFill>
                        <a:latin typeface="Aldrich"/>
                        <a:ea typeface="Aldrich"/>
                        <a:cs typeface="Aldrich"/>
                        <a:sym typeface="Aldrich"/>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accent1"/>
                          </a:solidFill>
                          <a:latin typeface="Aldrich"/>
                          <a:ea typeface="Aldrich"/>
                          <a:cs typeface="Aldrich"/>
                          <a:sym typeface="Aldrich"/>
                        </a:rPr>
                        <a:t>ANGGOTA</a:t>
                      </a:r>
                      <a:endParaRPr sz="1800">
                        <a:solidFill>
                          <a:schemeClr val="accent1"/>
                        </a:solidFill>
                        <a:latin typeface="Aldrich"/>
                        <a:ea typeface="Aldrich"/>
                        <a:cs typeface="Aldrich"/>
                        <a:sym typeface="Aldrich"/>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607950">
                <a:tc>
                  <a:txBody>
                    <a:bodyPr/>
                    <a:lstStyle/>
                    <a:p>
                      <a:pPr indent="0" lvl="0" marL="0" rtl="0" algn="ctr">
                        <a:spcBef>
                          <a:spcPts val="0"/>
                        </a:spcBef>
                        <a:spcAft>
                          <a:spcPts val="0"/>
                        </a:spcAft>
                        <a:buNone/>
                      </a:pPr>
                      <a:r>
                        <a:rPr lang="en" sz="1800">
                          <a:solidFill>
                            <a:schemeClr val="accent1"/>
                          </a:solidFill>
                          <a:latin typeface="Aldrich"/>
                          <a:ea typeface="Aldrich"/>
                          <a:cs typeface="Aldrich"/>
                          <a:sym typeface="Aldrich"/>
                        </a:rPr>
                        <a:t>Pembuat Powerpoint Presentation</a:t>
                      </a:r>
                      <a:endParaRPr sz="1800">
                        <a:solidFill>
                          <a:schemeClr val="accent1"/>
                        </a:solidFill>
                        <a:latin typeface="Aldrich"/>
                        <a:ea typeface="Aldrich"/>
                        <a:cs typeface="Aldrich"/>
                        <a:sym typeface="Aldrich"/>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dvent Pro Medium"/>
                          <a:ea typeface="Advent Pro Medium"/>
                          <a:cs typeface="Advent Pro Medium"/>
                          <a:sym typeface="Advent Pro Medium"/>
                        </a:rPr>
                        <a:t>Membuat presentasi PowerPoint yang merangkum proyek dengan baik</a:t>
                      </a:r>
                      <a:endParaRPr>
                        <a:solidFill>
                          <a:schemeClr val="lt1"/>
                        </a:solidFill>
                        <a:latin typeface="Advent Pro Medium"/>
                        <a:ea typeface="Advent Pro Medium"/>
                        <a:cs typeface="Advent Pro Medium"/>
                        <a:sym typeface="Advent Pro Medium"/>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dvent Pro Medium"/>
                          <a:ea typeface="Advent Pro Medium"/>
                          <a:cs typeface="Advent Pro Medium"/>
                          <a:sym typeface="Advent Pro Medium"/>
                        </a:rPr>
                        <a:t>Muhammad Abrisam Cahyo Juhartono</a:t>
                      </a:r>
                      <a:endParaRPr>
                        <a:solidFill>
                          <a:schemeClr val="lt1"/>
                        </a:solidFill>
                        <a:latin typeface="Advent Pro Medium"/>
                        <a:ea typeface="Advent Pro Medium"/>
                        <a:cs typeface="Advent Pro Medium"/>
                        <a:sym typeface="Advent Pro Medium"/>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607950">
                <a:tc>
                  <a:txBody>
                    <a:bodyPr/>
                    <a:lstStyle/>
                    <a:p>
                      <a:pPr indent="0" lvl="0" marL="0" rtl="0" algn="ctr">
                        <a:spcBef>
                          <a:spcPts val="0"/>
                        </a:spcBef>
                        <a:spcAft>
                          <a:spcPts val="0"/>
                        </a:spcAft>
                        <a:buNone/>
                      </a:pPr>
                      <a:r>
                        <a:rPr lang="en" sz="1800">
                          <a:solidFill>
                            <a:schemeClr val="accent1"/>
                          </a:solidFill>
                          <a:latin typeface="Aldrich"/>
                          <a:ea typeface="Aldrich"/>
                          <a:cs typeface="Aldrich"/>
                          <a:sym typeface="Aldrich"/>
                        </a:rPr>
                        <a:t>Pembuat Laporan</a:t>
                      </a:r>
                      <a:endParaRPr sz="1800">
                        <a:solidFill>
                          <a:schemeClr val="accent1"/>
                        </a:solidFill>
                        <a:latin typeface="Aldrich"/>
                        <a:ea typeface="Aldrich"/>
                        <a:cs typeface="Aldrich"/>
                        <a:sym typeface="Aldrich"/>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Advent Pro Medium"/>
                          <a:ea typeface="Advent Pro Medium"/>
                          <a:cs typeface="Advent Pro Medium"/>
                          <a:sym typeface="Advent Pro Medium"/>
                        </a:rPr>
                        <a:t>Menyiapkan laporan yang mencakup detail dari proses pembuatan, hasil pengujian, dan evaluasi keseluruhan proyek</a:t>
                      </a:r>
                      <a:endParaRPr>
                        <a:solidFill>
                          <a:schemeClr val="lt1"/>
                        </a:solidFill>
                        <a:latin typeface="Advent Pro Medium"/>
                        <a:ea typeface="Advent Pro Medium"/>
                        <a:cs typeface="Advent Pro Medium"/>
                        <a:sym typeface="Advent Pro Medium"/>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Advent Pro"/>
                          <a:ea typeface="Advent Pro"/>
                          <a:cs typeface="Advent Pro"/>
                          <a:sym typeface="Advent Pro"/>
                        </a:rPr>
                        <a:t>Bintang Siahaan</a:t>
                      </a:r>
                      <a:endParaRPr>
                        <a:solidFill>
                          <a:schemeClr val="lt1"/>
                        </a:solidFill>
                        <a:latin typeface="Advent Pro Medium"/>
                        <a:ea typeface="Advent Pro Medium"/>
                        <a:cs typeface="Advent Pro Medium"/>
                        <a:sym typeface="Advent Pro Medium"/>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713225" y="536450"/>
            <a:ext cx="7717500" cy="56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TOOLS</a:t>
            </a:r>
            <a:endParaRPr/>
          </a:p>
        </p:txBody>
      </p:sp>
      <p:sp>
        <p:nvSpPr>
          <p:cNvPr id="140" name="Google Shape;140;p21"/>
          <p:cNvSpPr/>
          <p:nvPr/>
        </p:nvSpPr>
        <p:spPr>
          <a:xfrm>
            <a:off x="1494005" y="2594335"/>
            <a:ext cx="1435200" cy="879300"/>
          </a:xfrm>
          <a:prstGeom prst="roundRect">
            <a:avLst>
              <a:gd fmla="val 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sz="1800">
              <a:solidFill>
                <a:srgbClr val="00AB8D"/>
              </a:solidFill>
              <a:latin typeface="Aldrich"/>
              <a:ea typeface="Aldrich"/>
              <a:cs typeface="Aldrich"/>
              <a:sym typeface="Aldrich"/>
            </a:endParaRPr>
          </a:p>
        </p:txBody>
      </p:sp>
      <p:sp>
        <p:nvSpPr>
          <p:cNvPr id="141" name="Google Shape;141;p21"/>
          <p:cNvSpPr/>
          <p:nvPr/>
        </p:nvSpPr>
        <p:spPr>
          <a:xfrm>
            <a:off x="1516505" y="1186506"/>
            <a:ext cx="1390200" cy="13902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21"/>
          <p:cNvGrpSpPr/>
          <p:nvPr/>
        </p:nvGrpSpPr>
        <p:grpSpPr>
          <a:xfrm>
            <a:off x="1538405" y="1656006"/>
            <a:ext cx="1390800" cy="1609728"/>
            <a:chOff x="751605" y="1553131"/>
            <a:chExt cx="1390800" cy="1609728"/>
          </a:xfrm>
        </p:grpSpPr>
        <p:sp>
          <p:nvSpPr>
            <p:cNvPr id="143" name="Google Shape;143;p21"/>
            <p:cNvSpPr txBox="1"/>
            <p:nvPr/>
          </p:nvSpPr>
          <p:spPr>
            <a:xfrm>
              <a:off x="751605" y="2746160"/>
              <a:ext cx="1390800" cy="416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ldrich"/>
                  <a:ea typeface="Aldrich"/>
                  <a:cs typeface="Aldrich"/>
                  <a:sym typeface="Aldrich"/>
                </a:rPr>
                <a:t>VS Code</a:t>
              </a:r>
              <a:endParaRPr sz="1800">
                <a:solidFill>
                  <a:schemeClr val="accent1"/>
                </a:solidFill>
                <a:latin typeface="Aldrich"/>
                <a:ea typeface="Aldrich"/>
                <a:cs typeface="Aldrich"/>
                <a:sym typeface="Aldrich"/>
              </a:endParaRPr>
            </a:p>
          </p:txBody>
        </p:sp>
        <p:sp>
          <p:nvSpPr>
            <p:cNvPr id="144" name="Google Shape;144;p21"/>
            <p:cNvSpPr txBox="1"/>
            <p:nvPr/>
          </p:nvSpPr>
          <p:spPr>
            <a:xfrm flipH="1">
              <a:off x="994905" y="1553131"/>
              <a:ext cx="859800" cy="45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Aldrich"/>
                  <a:ea typeface="Aldrich"/>
                  <a:cs typeface="Aldrich"/>
                  <a:sym typeface="Aldrich"/>
                </a:rPr>
                <a:t>01</a:t>
              </a:r>
              <a:endParaRPr sz="2500">
                <a:solidFill>
                  <a:schemeClr val="lt1"/>
                </a:solidFill>
                <a:latin typeface="Aldrich"/>
                <a:ea typeface="Aldrich"/>
                <a:cs typeface="Aldrich"/>
                <a:sym typeface="Aldrich"/>
              </a:endParaRPr>
            </a:p>
          </p:txBody>
        </p:sp>
      </p:grpSp>
      <p:sp>
        <p:nvSpPr>
          <p:cNvPr id="145" name="Google Shape;145;p21"/>
          <p:cNvSpPr/>
          <p:nvPr/>
        </p:nvSpPr>
        <p:spPr>
          <a:xfrm>
            <a:off x="1516505" y="3538052"/>
            <a:ext cx="1390200" cy="13902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p:nvPr/>
        </p:nvSpPr>
        <p:spPr>
          <a:xfrm>
            <a:off x="3067603" y="2594335"/>
            <a:ext cx="1435200" cy="879300"/>
          </a:xfrm>
          <a:prstGeom prst="roundRect">
            <a:avLst>
              <a:gd fmla="val 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00AB8D"/>
              </a:solidFill>
              <a:latin typeface="Aldrich"/>
              <a:ea typeface="Aldrich"/>
              <a:cs typeface="Aldrich"/>
              <a:sym typeface="Aldrich"/>
            </a:endParaRPr>
          </a:p>
        </p:txBody>
      </p:sp>
      <p:sp>
        <p:nvSpPr>
          <p:cNvPr id="147" name="Google Shape;147;p21"/>
          <p:cNvSpPr/>
          <p:nvPr/>
        </p:nvSpPr>
        <p:spPr>
          <a:xfrm>
            <a:off x="3090103" y="1186506"/>
            <a:ext cx="1390200" cy="13902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21"/>
          <p:cNvGrpSpPr/>
          <p:nvPr/>
        </p:nvGrpSpPr>
        <p:grpSpPr>
          <a:xfrm>
            <a:off x="3089797" y="1656006"/>
            <a:ext cx="1390800" cy="1609728"/>
            <a:chOff x="2302997" y="1553131"/>
            <a:chExt cx="1390800" cy="1609728"/>
          </a:xfrm>
        </p:grpSpPr>
        <p:sp>
          <p:nvSpPr>
            <p:cNvPr id="149" name="Google Shape;149;p21"/>
            <p:cNvSpPr txBox="1"/>
            <p:nvPr/>
          </p:nvSpPr>
          <p:spPr>
            <a:xfrm>
              <a:off x="2302997" y="2746160"/>
              <a:ext cx="1390800" cy="416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ldrich"/>
                  <a:ea typeface="Aldrich"/>
                  <a:cs typeface="Aldrich"/>
                  <a:sym typeface="Aldrich"/>
                </a:rPr>
                <a:t>ModelSim</a:t>
              </a:r>
              <a:endParaRPr sz="1800">
                <a:solidFill>
                  <a:schemeClr val="accent1"/>
                </a:solidFill>
                <a:latin typeface="Aldrich"/>
                <a:ea typeface="Aldrich"/>
                <a:cs typeface="Aldrich"/>
                <a:sym typeface="Aldrich"/>
              </a:endParaRPr>
            </a:p>
          </p:txBody>
        </p:sp>
        <p:sp>
          <p:nvSpPr>
            <p:cNvPr id="150" name="Google Shape;150;p21"/>
            <p:cNvSpPr txBox="1"/>
            <p:nvPr/>
          </p:nvSpPr>
          <p:spPr>
            <a:xfrm flipH="1">
              <a:off x="2568503" y="1553131"/>
              <a:ext cx="859800" cy="45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Aldrich"/>
                  <a:ea typeface="Aldrich"/>
                  <a:cs typeface="Aldrich"/>
                  <a:sym typeface="Aldrich"/>
                </a:rPr>
                <a:t>02</a:t>
              </a:r>
              <a:endParaRPr sz="2500">
                <a:solidFill>
                  <a:schemeClr val="lt1"/>
                </a:solidFill>
                <a:latin typeface="Aldrich"/>
                <a:ea typeface="Aldrich"/>
                <a:cs typeface="Aldrich"/>
                <a:sym typeface="Aldrich"/>
              </a:endParaRPr>
            </a:p>
          </p:txBody>
        </p:sp>
      </p:grpSp>
      <p:sp>
        <p:nvSpPr>
          <p:cNvPr id="151" name="Google Shape;151;p21"/>
          <p:cNvSpPr/>
          <p:nvPr/>
        </p:nvSpPr>
        <p:spPr>
          <a:xfrm>
            <a:off x="3090103" y="3538052"/>
            <a:ext cx="1390200" cy="13902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a:off x="4641200" y="2594335"/>
            <a:ext cx="1435200" cy="879300"/>
          </a:xfrm>
          <a:prstGeom prst="roundRect">
            <a:avLst>
              <a:gd fmla="val 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00AB8D"/>
              </a:solidFill>
              <a:latin typeface="Aldrich"/>
              <a:ea typeface="Aldrich"/>
              <a:cs typeface="Aldrich"/>
              <a:sym typeface="Aldrich"/>
            </a:endParaRPr>
          </a:p>
        </p:txBody>
      </p:sp>
      <p:sp>
        <p:nvSpPr>
          <p:cNvPr id="153" name="Google Shape;153;p21"/>
          <p:cNvSpPr/>
          <p:nvPr/>
        </p:nvSpPr>
        <p:spPr>
          <a:xfrm>
            <a:off x="4663700" y="1186506"/>
            <a:ext cx="1390200" cy="13902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 name="Google Shape;154;p21"/>
          <p:cNvGrpSpPr/>
          <p:nvPr/>
        </p:nvGrpSpPr>
        <p:grpSpPr>
          <a:xfrm>
            <a:off x="4674497" y="1656006"/>
            <a:ext cx="1390800" cy="1741428"/>
            <a:chOff x="3887697" y="1553131"/>
            <a:chExt cx="1390800" cy="1741428"/>
          </a:xfrm>
        </p:grpSpPr>
        <p:sp>
          <p:nvSpPr>
            <p:cNvPr id="155" name="Google Shape;155;p21"/>
            <p:cNvSpPr txBox="1"/>
            <p:nvPr/>
          </p:nvSpPr>
          <p:spPr>
            <a:xfrm>
              <a:off x="3887697" y="2877860"/>
              <a:ext cx="1390800" cy="416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ldrich"/>
                  <a:ea typeface="Aldrich"/>
                  <a:cs typeface="Aldrich"/>
                  <a:sym typeface="Aldrich"/>
                </a:rPr>
                <a:t>Quartus Prime</a:t>
              </a:r>
              <a:endParaRPr sz="1800">
                <a:solidFill>
                  <a:schemeClr val="accent1"/>
                </a:solidFill>
                <a:latin typeface="Aldrich"/>
                <a:ea typeface="Aldrich"/>
                <a:cs typeface="Aldrich"/>
                <a:sym typeface="Aldrich"/>
              </a:endParaRPr>
            </a:p>
          </p:txBody>
        </p:sp>
        <p:sp>
          <p:nvSpPr>
            <p:cNvPr id="156" name="Google Shape;156;p21"/>
            <p:cNvSpPr txBox="1"/>
            <p:nvPr/>
          </p:nvSpPr>
          <p:spPr>
            <a:xfrm flipH="1">
              <a:off x="4142100" y="1553131"/>
              <a:ext cx="859800" cy="45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Aldrich"/>
                  <a:ea typeface="Aldrich"/>
                  <a:cs typeface="Aldrich"/>
                  <a:sym typeface="Aldrich"/>
                </a:rPr>
                <a:t>03</a:t>
              </a:r>
              <a:endParaRPr sz="2500">
                <a:solidFill>
                  <a:schemeClr val="lt1"/>
                </a:solidFill>
                <a:latin typeface="Aldrich"/>
                <a:ea typeface="Aldrich"/>
                <a:cs typeface="Aldrich"/>
                <a:sym typeface="Aldrich"/>
              </a:endParaRPr>
            </a:p>
          </p:txBody>
        </p:sp>
      </p:grpSp>
      <p:sp>
        <p:nvSpPr>
          <p:cNvPr id="157" name="Google Shape;157;p21"/>
          <p:cNvSpPr/>
          <p:nvPr/>
        </p:nvSpPr>
        <p:spPr>
          <a:xfrm>
            <a:off x="4663700" y="3538052"/>
            <a:ext cx="1390200" cy="13902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158" name="Google Shape;158;p21"/>
          <p:cNvSpPr/>
          <p:nvPr/>
        </p:nvSpPr>
        <p:spPr>
          <a:xfrm>
            <a:off x="6214797" y="2594335"/>
            <a:ext cx="1435200" cy="879300"/>
          </a:xfrm>
          <a:prstGeom prst="roundRect">
            <a:avLst>
              <a:gd fmla="val 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rgbClr val="00AB8D"/>
              </a:solidFill>
              <a:latin typeface="Aldrich"/>
              <a:ea typeface="Aldrich"/>
              <a:cs typeface="Aldrich"/>
              <a:sym typeface="Aldrich"/>
            </a:endParaRPr>
          </a:p>
        </p:txBody>
      </p:sp>
      <p:sp>
        <p:nvSpPr>
          <p:cNvPr id="159" name="Google Shape;159;p21"/>
          <p:cNvSpPr/>
          <p:nvPr/>
        </p:nvSpPr>
        <p:spPr>
          <a:xfrm>
            <a:off x="6237297" y="1186506"/>
            <a:ext cx="1390200" cy="13902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21"/>
          <p:cNvGrpSpPr/>
          <p:nvPr/>
        </p:nvGrpSpPr>
        <p:grpSpPr>
          <a:xfrm>
            <a:off x="6236996" y="1656006"/>
            <a:ext cx="1390800" cy="1597641"/>
            <a:chOff x="5450196" y="1553131"/>
            <a:chExt cx="1390800" cy="1597641"/>
          </a:xfrm>
        </p:grpSpPr>
        <p:sp>
          <p:nvSpPr>
            <p:cNvPr id="161" name="Google Shape;161;p21"/>
            <p:cNvSpPr txBox="1"/>
            <p:nvPr/>
          </p:nvSpPr>
          <p:spPr>
            <a:xfrm>
              <a:off x="5450196" y="2734072"/>
              <a:ext cx="1390800" cy="416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Aldrich"/>
                  <a:ea typeface="Aldrich"/>
                  <a:cs typeface="Aldrich"/>
                  <a:sym typeface="Aldrich"/>
                </a:rPr>
                <a:t>Github</a:t>
              </a:r>
              <a:endParaRPr sz="1800">
                <a:solidFill>
                  <a:schemeClr val="accent1"/>
                </a:solidFill>
                <a:latin typeface="Aldrich"/>
                <a:ea typeface="Aldrich"/>
                <a:cs typeface="Aldrich"/>
                <a:sym typeface="Aldrich"/>
              </a:endParaRPr>
            </a:p>
          </p:txBody>
        </p:sp>
        <p:sp>
          <p:nvSpPr>
            <p:cNvPr id="162" name="Google Shape;162;p21"/>
            <p:cNvSpPr txBox="1"/>
            <p:nvPr/>
          </p:nvSpPr>
          <p:spPr>
            <a:xfrm flipH="1">
              <a:off x="5715697" y="1553131"/>
              <a:ext cx="859800" cy="45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Aldrich"/>
                  <a:ea typeface="Aldrich"/>
                  <a:cs typeface="Aldrich"/>
                  <a:sym typeface="Aldrich"/>
                </a:rPr>
                <a:t>04</a:t>
              </a:r>
              <a:endParaRPr sz="2500">
                <a:solidFill>
                  <a:schemeClr val="lt1"/>
                </a:solidFill>
                <a:latin typeface="Aldrich"/>
                <a:ea typeface="Aldrich"/>
                <a:cs typeface="Aldrich"/>
                <a:sym typeface="Aldrich"/>
              </a:endParaRPr>
            </a:p>
          </p:txBody>
        </p:sp>
      </p:grpSp>
      <p:sp>
        <p:nvSpPr>
          <p:cNvPr id="163" name="Google Shape;163;p21"/>
          <p:cNvSpPr/>
          <p:nvPr/>
        </p:nvSpPr>
        <p:spPr>
          <a:xfrm>
            <a:off x="6237297" y="3496252"/>
            <a:ext cx="1390200" cy="1390200"/>
          </a:xfrm>
          <a:prstGeom prst="mathMultiply">
            <a:avLst>
              <a:gd fmla="val 23520" name="adj1"/>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21"/>
          <p:cNvCxnSpPr>
            <a:stCxn id="146" idx="0"/>
          </p:cNvCxnSpPr>
          <p:nvPr/>
        </p:nvCxnSpPr>
        <p:spPr>
          <a:xfrm rot="10800000">
            <a:off x="3785203" y="2282035"/>
            <a:ext cx="0" cy="312300"/>
          </a:xfrm>
          <a:prstGeom prst="straightConnector1">
            <a:avLst/>
          </a:prstGeom>
          <a:noFill/>
          <a:ln cap="flat" cmpd="sng" w="9525">
            <a:solidFill>
              <a:schemeClr val="accent1"/>
            </a:solidFill>
            <a:prstDash val="solid"/>
            <a:round/>
            <a:headEnd len="med" w="med" type="none"/>
            <a:tailEnd len="med" w="med" type="none"/>
          </a:ln>
        </p:spPr>
      </p:cxnSp>
      <p:cxnSp>
        <p:nvCxnSpPr>
          <p:cNvPr id="165" name="Google Shape;165;p21"/>
          <p:cNvCxnSpPr/>
          <p:nvPr/>
        </p:nvCxnSpPr>
        <p:spPr>
          <a:xfrm flipH="1" rot="10800000">
            <a:off x="2233805" y="2297035"/>
            <a:ext cx="900" cy="323400"/>
          </a:xfrm>
          <a:prstGeom prst="straightConnector1">
            <a:avLst/>
          </a:prstGeom>
          <a:noFill/>
          <a:ln cap="flat" cmpd="sng" w="9525">
            <a:solidFill>
              <a:schemeClr val="accent1"/>
            </a:solidFill>
            <a:prstDash val="solid"/>
            <a:round/>
            <a:headEnd len="med" w="med" type="none"/>
            <a:tailEnd len="med" w="med" type="none"/>
          </a:ln>
        </p:spPr>
      </p:cxnSp>
      <p:cxnSp>
        <p:nvCxnSpPr>
          <p:cNvPr id="166" name="Google Shape;166;p21"/>
          <p:cNvCxnSpPr>
            <a:stCxn id="152" idx="0"/>
          </p:cNvCxnSpPr>
          <p:nvPr/>
        </p:nvCxnSpPr>
        <p:spPr>
          <a:xfrm rot="10800000">
            <a:off x="5358800" y="2282035"/>
            <a:ext cx="0" cy="312300"/>
          </a:xfrm>
          <a:prstGeom prst="straightConnector1">
            <a:avLst/>
          </a:prstGeom>
          <a:noFill/>
          <a:ln cap="flat" cmpd="sng" w="9525">
            <a:solidFill>
              <a:schemeClr val="accent1"/>
            </a:solidFill>
            <a:prstDash val="solid"/>
            <a:round/>
            <a:headEnd len="med" w="med" type="none"/>
            <a:tailEnd len="med" w="med" type="none"/>
          </a:ln>
        </p:spPr>
      </p:cxnSp>
      <p:cxnSp>
        <p:nvCxnSpPr>
          <p:cNvPr id="167" name="Google Shape;167;p21"/>
          <p:cNvCxnSpPr>
            <a:stCxn id="158" idx="0"/>
          </p:cNvCxnSpPr>
          <p:nvPr/>
        </p:nvCxnSpPr>
        <p:spPr>
          <a:xfrm rot="10800000">
            <a:off x="6932397" y="2282035"/>
            <a:ext cx="0" cy="312300"/>
          </a:xfrm>
          <a:prstGeom prst="straightConnector1">
            <a:avLst/>
          </a:prstGeom>
          <a:noFill/>
          <a:ln cap="flat" cmpd="sng" w="9525">
            <a:solidFill>
              <a:schemeClr val="accent1"/>
            </a:solidFill>
            <a:prstDash val="solid"/>
            <a:round/>
            <a:headEnd len="med" w="med" type="none"/>
            <a:tailEnd len="med" w="med" type="none"/>
          </a:ln>
        </p:spPr>
      </p:cxnSp>
      <p:pic>
        <p:nvPicPr>
          <p:cNvPr id="168" name="Google Shape;168;p21"/>
          <p:cNvPicPr preferRelativeResize="0"/>
          <p:nvPr/>
        </p:nvPicPr>
        <p:blipFill>
          <a:blip r:embed="rId3">
            <a:alphaModFix/>
          </a:blip>
          <a:stretch>
            <a:fillRect/>
          </a:stretch>
        </p:blipFill>
        <p:spPr>
          <a:xfrm>
            <a:off x="2069321" y="4088490"/>
            <a:ext cx="284550" cy="279810"/>
          </a:xfrm>
          <a:prstGeom prst="rect">
            <a:avLst/>
          </a:prstGeom>
          <a:noFill/>
          <a:ln>
            <a:noFill/>
          </a:ln>
        </p:spPr>
      </p:pic>
      <p:pic>
        <p:nvPicPr>
          <p:cNvPr id="169" name="Google Shape;169;p21"/>
          <p:cNvPicPr preferRelativeResize="0"/>
          <p:nvPr/>
        </p:nvPicPr>
        <p:blipFill>
          <a:blip r:embed="rId4">
            <a:alphaModFix/>
          </a:blip>
          <a:stretch>
            <a:fillRect/>
          </a:stretch>
        </p:blipFill>
        <p:spPr>
          <a:xfrm>
            <a:off x="3658100" y="4106050"/>
            <a:ext cx="254200" cy="254200"/>
          </a:xfrm>
          <a:prstGeom prst="rect">
            <a:avLst/>
          </a:prstGeom>
          <a:noFill/>
          <a:ln>
            <a:noFill/>
          </a:ln>
        </p:spPr>
      </p:pic>
      <p:pic>
        <p:nvPicPr>
          <p:cNvPr id="170" name="Google Shape;170;p21"/>
          <p:cNvPicPr preferRelativeResize="0"/>
          <p:nvPr/>
        </p:nvPicPr>
        <p:blipFill>
          <a:blip r:embed="rId5">
            <a:alphaModFix/>
          </a:blip>
          <a:stretch>
            <a:fillRect/>
          </a:stretch>
        </p:blipFill>
        <p:spPr>
          <a:xfrm>
            <a:off x="5192352" y="4070370"/>
            <a:ext cx="332900" cy="325567"/>
          </a:xfrm>
          <a:prstGeom prst="rect">
            <a:avLst/>
          </a:prstGeom>
          <a:noFill/>
          <a:ln>
            <a:noFill/>
          </a:ln>
        </p:spPr>
      </p:pic>
      <p:pic>
        <p:nvPicPr>
          <p:cNvPr id="171" name="Google Shape;171;p21"/>
          <p:cNvPicPr preferRelativeResize="0"/>
          <p:nvPr/>
        </p:nvPicPr>
        <p:blipFill>
          <a:blip r:embed="rId6">
            <a:alphaModFix/>
          </a:blip>
          <a:stretch>
            <a:fillRect/>
          </a:stretch>
        </p:blipFill>
        <p:spPr>
          <a:xfrm>
            <a:off x="6742400" y="4001363"/>
            <a:ext cx="380000" cy="38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ftware Testing Company Infographics by Slidesgo">
  <a:themeElements>
    <a:clrScheme name="Simple Light">
      <a:dk1>
        <a:srgbClr val="FFFFFF"/>
      </a:dk1>
      <a:lt1>
        <a:srgbClr val="FFFFFF"/>
      </a:lt1>
      <a:dk2>
        <a:srgbClr val="000607"/>
      </a:dk2>
      <a:lt2>
        <a:srgbClr val="004651"/>
      </a:lt2>
      <a:accent1>
        <a:srgbClr val="00AB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